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18"/>
  </p:notesMasterIdLst>
  <p:sldIdLst>
    <p:sldId id="295" r:id="rId2"/>
    <p:sldId id="280" r:id="rId3"/>
    <p:sldId id="282" r:id="rId4"/>
    <p:sldId id="284" r:id="rId5"/>
    <p:sldId id="285" r:id="rId6"/>
    <p:sldId id="286" r:id="rId7"/>
    <p:sldId id="287" r:id="rId8"/>
    <p:sldId id="288" r:id="rId9"/>
    <p:sldId id="259" r:id="rId10"/>
    <p:sldId id="289" r:id="rId11"/>
    <p:sldId id="276" r:id="rId12"/>
    <p:sldId id="277" r:id="rId13"/>
    <p:sldId id="278" r:id="rId14"/>
    <p:sldId id="290" r:id="rId15"/>
    <p:sldId id="294" r:id="rId16"/>
    <p:sldId id="291" r:id="rId1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CCFF"/>
    <a:srgbClr val="CC3300"/>
    <a:srgbClr val="00FF00"/>
    <a:srgbClr val="0000FF"/>
    <a:srgbClr val="FFFFFF"/>
    <a:srgbClr val="FF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728"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CDFA5-BC45-4638-BA39-C7D2B2039F7D}" type="datetimeFigureOut">
              <a:rPr lang="en-US" smtClean="0"/>
              <a:t>11/1/2020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63FEF4-FE9F-4DF0-92E6-97A9FFBD3339}" type="slidenum">
              <a:rPr lang="en-US" smtClean="0"/>
              <a:t>‹#›</a:t>
            </a:fld>
            <a:endParaRPr lang="en-US"/>
          </a:p>
        </p:txBody>
      </p:sp>
    </p:spTree>
    <p:extLst>
      <p:ext uri="{BB962C8B-B14F-4D97-AF65-F5344CB8AC3E}">
        <p14:creationId xmlns:p14="http://schemas.microsoft.com/office/powerpoint/2010/main" val="115621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63FEF4-FE9F-4DF0-92E6-97A9FFBD3339}" type="slidenum">
              <a:rPr lang="en-US" smtClean="0"/>
              <a:t>16</a:t>
            </a:fld>
            <a:endParaRPr lang="en-US"/>
          </a:p>
        </p:txBody>
      </p:sp>
    </p:spTree>
    <p:extLst>
      <p:ext uri="{BB962C8B-B14F-4D97-AF65-F5344CB8AC3E}">
        <p14:creationId xmlns:p14="http://schemas.microsoft.com/office/powerpoint/2010/main" val="372294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E502EE9-545E-4C33-B1C7-8713A35E534B}" type="slidenum">
              <a:rPr lang="ar-SA" smtClean="0"/>
              <a:pPr/>
              <a:t>‹#›</a:t>
            </a:fld>
            <a:endParaRPr lang="en-US"/>
          </a:p>
        </p:txBody>
      </p:sp>
    </p:spTree>
    <p:extLst>
      <p:ext uri="{BB962C8B-B14F-4D97-AF65-F5344CB8AC3E}">
        <p14:creationId xmlns:p14="http://schemas.microsoft.com/office/powerpoint/2010/main" val="291138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1B8ED3A-C4F9-46D1-B05E-F19E97B07787}" type="slidenum">
              <a:rPr lang="ar-SA" smtClean="0"/>
              <a:pPr/>
              <a:t>‹#›</a:t>
            </a:fld>
            <a:endParaRPr lang="en-US"/>
          </a:p>
        </p:txBody>
      </p:sp>
    </p:spTree>
    <p:extLst>
      <p:ext uri="{BB962C8B-B14F-4D97-AF65-F5344CB8AC3E}">
        <p14:creationId xmlns:p14="http://schemas.microsoft.com/office/powerpoint/2010/main" val="3737647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1B8ED3A-C4F9-46D1-B05E-F19E97B07787}" type="slidenum">
              <a:rPr lang="ar-SA"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566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B8ED3A-C4F9-46D1-B05E-F19E97B07787}" type="slidenum">
              <a:rPr lang="ar-SA" smtClean="0"/>
              <a:pPr/>
              <a:t>‹#›</a:t>
            </a:fld>
            <a:endParaRPr lang="en-US"/>
          </a:p>
        </p:txBody>
      </p:sp>
    </p:spTree>
    <p:extLst>
      <p:ext uri="{BB962C8B-B14F-4D97-AF65-F5344CB8AC3E}">
        <p14:creationId xmlns:p14="http://schemas.microsoft.com/office/powerpoint/2010/main" val="2677531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B8ED3A-C4F9-46D1-B05E-F19E97B07787}" type="slidenum">
              <a:rPr lang="ar-SA"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9828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1B8ED3A-C4F9-46D1-B05E-F19E97B07787}" type="slidenum">
              <a:rPr lang="ar-SA" smtClean="0"/>
              <a:pPr/>
              <a:t>‹#›</a:t>
            </a:fld>
            <a:endParaRPr lang="en-US"/>
          </a:p>
        </p:txBody>
      </p:sp>
    </p:spTree>
    <p:extLst>
      <p:ext uri="{BB962C8B-B14F-4D97-AF65-F5344CB8AC3E}">
        <p14:creationId xmlns:p14="http://schemas.microsoft.com/office/powerpoint/2010/main" val="31873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82D90A-CE3E-4E8F-9631-FD7E22921B8A}" type="slidenum">
              <a:rPr lang="ar-SA" smtClean="0"/>
              <a:pPr/>
              <a:t>‹#›</a:t>
            </a:fld>
            <a:endParaRPr lang="en-US"/>
          </a:p>
        </p:txBody>
      </p:sp>
    </p:spTree>
    <p:extLst>
      <p:ext uri="{BB962C8B-B14F-4D97-AF65-F5344CB8AC3E}">
        <p14:creationId xmlns:p14="http://schemas.microsoft.com/office/powerpoint/2010/main" val="826864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11EB9B-8D72-480B-B3BB-1597D066BB6B}" type="slidenum">
              <a:rPr lang="ar-SA" smtClean="0"/>
              <a:pPr/>
              <a:t>‹#›</a:t>
            </a:fld>
            <a:endParaRPr lang="en-US"/>
          </a:p>
        </p:txBody>
      </p:sp>
    </p:spTree>
    <p:extLst>
      <p:ext uri="{BB962C8B-B14F-4D97-AF65-F5344CB8AC3E}">
        <p14:creationId xmlns:p14="http://schemas.microsoft.com/office/powerpoint/2010/main" val="6087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4E2A1C-B566-4343-B07E-A9C77A21DA33}" type="slidenum">
              <a:rPr lang="ar-SA" smtClean="0"/>
              <a:pPr/>
              <a:t>‹#›</a:t>
            </a:fld>
            <a:endParaRPr lang="en-US"/>
          </a:p>
        </p:txBody>
      </p:sp>
    </p:spTree>
    <p:extLst>
      <p:ext uri="{BB962C8B-B14F-4D97-AF65-F5344CB8AC3E}">
        <p14:creationId xmlns:p14="http://schemas.microsoft.com/office/powerpoint/2010/main" val="2356803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28B9824-BE23-427A-92A7-32C3E3FC4900}" type="slidenum">
              <a:rPr lang="ar-SA" smtClean="0"/>
              <a:pPr/>
              <a:t>‹#›</a:t>
            </a:fld>
            <a:endParaRPr lang="en-US"/>
          </a:p>
        </p:txBody>
      </p:sp>
    </p:spTree>
    <p:extLst>
      <p:ext uri="{BB962C8B-B14F-4D97-AF65-F5344CB8AC3E}">
        <p14:creationId xmlns:p14="http://schemas.microsoft.com/office/powerpoint/2010/main" val="254389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6C71A6A-67A2-4DF3-9A5D-C3235EA40C44}" type="slidenum">
              <a:rPr lang="ar-SA" smtClean="0"/>
              <a:pPr/>
              <a:t>‹#›</a:t>
            </a:fld>
            <a:endParaRPr lang="en-US"/>
          </a:p>
        </p:txBody>
      </p:sp>
    </p:spTree>
    <p:extLst>
      <p:ext uri="{BB962C8B-B14F-4D97-AF65-F5344CB8AC3E}">
        <p14:creationId xmlns:p14="http://schemas.microsoft.com/office/powerpoint/2010/main" val="33345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22DFCB6-375A-4670-87D2-5219A954F4C1}" type="slidenum">
              <a:rPr lang="ar-SA" smtClean="0"/>
              <a:pPr/>
              <a:t>‹#›</a:t>
            </a:fld>
            <a:endParaRPr lang="en-US"/>
          </a:p>
        </p:txBody>
      </p:sp>
    </p:spTree>
    <p:extLst>
      <p:ext uri="{BB962C8B-B14F-4D97-AF65-F5344CB8AC3E}">
        <p14:creationId xmlns:p14="http://schemas.microsoft.com/office/powerpoint/2010/main" val="401535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8C17D5-AE80-4608-BB43-C3D029468455}" type="slidenum">
              <a:rPr lang="ar-SA" smtClean="0"/>
              <a:pPr/>
              <a:t>‹#›</a:t>
            </a:fld>
            <a:endParaRPr lang="en-US"/>
          </a:p>
        </p:txBody>
      </p:sp>
    </p:spTree>
    <p:extLst>
      <p:ext uri="{BB962C8B-B14F-4D97-AF65-F5344CB8AC3E}">
        <p14:creationId xmlns:p14="http://schemas.microsoft.com/office/powerpoint/2010/main" val="78468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2940592-655A-4B19-8F73-0DD459165E8B}" type="slidenum">
              <a:rPr lang="ar-SA" smtClean="0"/>
              <a:pPr/>
              <a:t>‹#›</a:t>
            </a:fld>
            <a:endParaRPr lang="en-US"/>
          </a:p>
        </p:txBody>
      </p:sp>
    </p:spTree>
    <p:extLst>
      <p:ext uri="{BB962C8B-B14F-4D97-AF65-F5344CB8AC3E}">
        <p14:creationId xmlns:p14="http://schemas.microsoft.com/office/powerpoint/2010/main" val="227388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E25A13-2F38-4711-A6FD-56605E1EBE5F}" type="slidenum">
              <a:rPr lang="ar-SA" smtClean="0"/>
              <a:pPr/>
              <a:t>‹#›</a:t>
            </a:fld>
            <a:endParaRPr lang="en-US"/>
          </a:p>
        </p:txBody>
      </p:sp>
    </p:spTree>
    <p:extLst>
      <p:ext uri="{BB962C8B-B14F-4D97-AF65-F5344CB8AC3E}">
        <p14:creationId xmlns:p14="http://schemas.microsoft.com/office/powerpoint/2010/main" val="210611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D5509E-A347-4634-8D74-36C38626D19B}" type="slidenum">
              <a:rPr lang="ar-SA" smtClean="0"/>
              <a:pPr/>
              <a:t>‹#›</a:t>
            </a:fld>
            <a:endParaRPr lang="en-US"/>
          </a:p>
        </p:txBody>
      </p:sp>
    </p:spTree>
    <p:extLst>
      <p:ext uri="{BB962C8B-B14F-4D97-AF65-F5344CB8AC3E}">
        <p14:creationId xmlns:p14="http://schemas.microsoft.com/office/powerpoint/2010/main" val="42125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1B8ED3A-C4F9-46D1-B05E-F19E97B07787}" type="slidenum">
              <a:rPr lang="ar-SA" smtClean="0"/>
              <a:pPr/>
              <a:t>‹#›</a:t>
            </a:fld>
            <a:endParaRPr lang="en-US"/>
          </a:p>
        </p:txBody>
      </p:sp>
    </p:spTree>
    <p:extLst>
      <p:ext uri="{BB962C8B-B14F-4D97-AF65-F5344CB8AC3E}">
        <p14:creationId xmlns:p14="http://schemas.microsoft.com/office/powerpoint/2010/main" val="121517938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24128" y="2276872"/>
            <a:ext cx="2933457" cy="3825229"/>
          </a:xfrm>
          <a:prstGeom prst="rect">
            <a:avLst/>
          </a:prstGeom>
        </p:spPr>
      </p:pic>
      <p:sp>
        <p:nvSpPr>
          <p:cNvPr id="2" name="Title 1"/>
          <p:cNvSpPr>
            <a:spLocks noGrp="1"/>
          </p:cNvSpPr>
          <p:nvPr>
            <p:ph type="ctrTitle"/>
          </p:nvPr>
        </p:nvSpPr>
        <p:spPr>
          <a:xfrm>
            <a:off x="1259632" y="1412776"/>
            <a:ext cx="4484253" cy="2356495"/>
          </a:xfrm>
        </p:spPr>
        <p:txBody>
          <a:bodyPr>
            <a:normAutofit fontScale="90000"/>
          </a:bodyPr>
          <a:lstStyle/>
          <a:p>
            <a:pPr algn="ctr" rtl="1"/>
            <a:r>
              <a:rPr lang="fa-IR" sz="6000" dirty="0" smtClean="0">
                <a:solidFill>
                  <a:srgbClr val="00B0F0"/>
                </a:solidFill>
                <a:cs typeface="B Mitra" panose="00000400000000000000" pitchFamily="2" charset="-78"/>
              </a:rPr>
              <a:t>تغذیه در دانش آموزان</a:t>
            </a:r>
            <a:r>
              <a:rPr lang="fa-IR" dirty="0" smtClean="0"/>
              <a:t/>
            </a:r>
            <a:br>
              <a:rPr lang="fa-IR" dirty="0" smtClean="0"/>
            </a:br>
            <a:endParaRPr lang="en-US" dirty="0"/>
          </a:p>
        </p:txBody>
      </p:sp>
    </p:spTree>
    <p:extLst>
      <p:ext uri="{BB962C8B-B14F-4D97-AF65-F5344CB8AC3E}">
        <p14:creationId xmlns:p14="http://schemas.microsoft.com/office/powerpoint/2010/main" val="141550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algn="r"/>
            <a:r>
              <a:rPr lang="fa-IR" sz="4800" dirty="0" smtClean="0">
                <a:solidFill>
                  <a:srgbClr val="7030A0"/>
                </a:solidFill>
                <a:cs typeface="B Mitra" panose="00000400000000000000" pitchFamily="2" charset="-78"/>
              </a:rPr>
              <a:t>کلسیم</a:t>
            </a:r>
            <a:endParaRPr lang="en-US" sz="4800" dirty="0">
              <a:solidFill>
                <a:srgbClr val="7030A0"/>
              </a:solidFill>
              <a:cs typeface="B Mitra" panose="00000400000000000000" pitchFamily="2" charset="-78"/>
            </a:endParaRPr>
          </a:p>
        </p:txBody>
      </p:sp>
      <p:sp>
        <p:nvSpPr>
          <p:cNvPr id="49155" name="Rectangle 3"/>
          <p:cNvSpPr>
            <a:spLocks noGrp="1" noChangeArrowheads="1"/>
          </p:cNvSpPr>
          <p:nvPr>
            <p:ph idx="1"/>
          </p:nvPr>
        </p:nvSpPr>
        <p:spPr/>
        <p:txBody>
          <a:bodyPr/>
          <a:lstStyle/>
          <a:p>
            <a:pPr algn="r" rtl="1">
              <a:lnSpc>
                <a:spcPct val="90000"/>
              </a:lnSpc>
            </a:pPr>
            <a:r>
              <a:rPr lang="fa-IR" sz="2800" dirty="0">
                <a:cs typeface="B Mitra" panose="00000400000000000000" pitchFamily="2" charset="-78"/>
              </a:rPr>
              <a:t>نه تنها برای استحکام دندانها و استخوانها بلکه برای رشد استخوانهای جدید ضروری است ودریافت کافی آن در جلوگیری از پوکی استخوانهادر بزرگسالی حایز اهمیت است</a:t>
            </a:r>
          </a:p>
          <a:p>
            <a:pPr algn="r" rtl="1">
              <a:lnSpc>
                <a:spcPct val="90000"/>
              </a:lnSpc>
            </a:pPr>
            <a:r>
              <a:rPr lang="fa-IR" sz="2800" dirty="0">
                <a:cs typeface="B Mitra" panose="00000400000000000000" pitchFamily="2" charset="-78"/>
              </a:rPr>
              <a:t> </a:t>
            </a:r>
            <a:r>
              <a:rPr lang="fa-IR" sz="2800" dirty="0">
                <a:solidFill>
                  <a:schemeClr val="tx2"/>
                </a:solidFill>
                <a:cs typeface="B Mitra" panose="00000400000000000000" pitchFamily="2" charset="-78"/>
              </a:rPr>
              <a:t>شير،لبنيات،بستني و ميان وعده هايي مانند: نان و پنير، نقش قابل توجهي در ساختار استخوانهايي سالم و قوي دارد. </a:t>
            </a:r>
            <a:r>
              <a:rPr lang="fa-IR" sz="2800" dirty="0">
                <a:solidFill>
                  <a:srgbClr val="0000FF"/>
                </a:solidFill>
                <a:cs typeface="B Mitra" panose="00000400000000000000" pitchFamily="2" charset="-78"/>
              </a:rPr>
              <a:t>نوشابه هاي گازدار حاوي مقدار زيادي فسفر هستند،مصرف بيش از اندازه آنها در جذب كلسيم اختلال ايجاد مي كند و باعث كمبود آن مي گردد.</a:t>
            </a:r>
            <a:endParaRPr lang="en-US" sz="2800" dirty="0">
              <a:solidFill>
                <a:srgbClr val="0000FF"/>
              </a:solidFill>
              <a:cs typeface="B Mitra" panose="00000400000000000000" pitchFamily="2" charset="-78"/>
            </a:endParaRPr>
          </a:p>
          <a:p>
            <a:pPr>
              <a:lnSpc>
                <a:spcPct val="90000"/>
              </a:lnSpc>
            </a:pPr>
            <a:endParaRPr lang="en-US" dirty="0">
              <a:solidFill>
                <a:schemeClr val="tx2"/>
              </a:solidFill>
            </a:endParaRPr>
          </a:p>
        </p:txBody>
      </p:sp>
      <p:pic>
        <p:nvPicPr>
          <p:cNvPr id="2" name="Picture 1"/>
          <p:cNvPicPr>
            <a:picLocks noChangeAspect="1"/>
          </p:cNvPicPr>
          <p:nvPr/>
        </p:nvPicPr>
        <p:blipFill>
          <a:blip r:embed="rId2"/>
          <a:stretch>
            <a:fillRect/>
          </a:stretch>
        </p:blipFill>
        <p:spPr>
          <a:xfrm>
            <a:off x="1331640" y="0"/>
            <a:ext cx="2139881" cy="213988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625600" y="908720"/>
            <a:ext cx="56435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3200" dirty="0">
                <a:solidFill>
                  <a:srgbClr val="7030A0"/>
                </a:solidFill>
                <a:cs typeface="B Mitra" panose="00000400000000000000" pitchFamily="2" charset="-78"/>
              </a:rPr>
              <a:t>اهميت صرف </a:t>
            </a:r>
            <a:r>
              <a:rPr lang="fa-IR" sz="3200" dirty="0" smtClean="0">
                <a:solidFill>
                  <a:srgbClr val="7030A0"/>
                </a:solidFill>
                <a:cs typeface="B Mitra" panose="00000400000000000000" pitchFamily="2" charset="-78"/>
              </a:rPr>
              <a:t>صبحانه</a:t>
            </a:r>
            <a:endParaRPr lang="en-US" sz="3200" dirty="0">
              <a:solidFill>
                <a:srgbClr val="7030A0"/>
              </a:solidFill>
              <a:cs typeface="B Mitra" panose="00000400000000000000" pitchFamily="2" charset="-78"/>
            </a:endParaRPr>
          </a:p>
        </p:txBody>
      </p:sp>
      <p:sp>
        <p:nvSpPr>
          <p:cNvPr id="5" name="TextBox 4"/>
          <p:cNvSpPr txBox="1">
            <a:spLocks noChangeArrowheads="1"/>
          </p:cNvSpPr>
          <p:nvPr/>
        </p:nvSpPr>
        <p:spPr bwMode="auto">
          <a:xfrm>
            <a:off x="323850" y="1700213"/>
            <a:ext cx="824706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v"/>
            </a:pPr>
            <a:r>
              <a:rPr lang="fa-IR" sz="2400" dirty="0">
                <a:solidFill>
                  <a:srgbClr val="0070C0"/>
                </a:solidFill>
                <a:cs typeface="B Mitra" panose="00000400000000000000" pitchFamily="2" charset="-78"/>
              </a:rPr>
              <a:t> چون تغذيه صحيح بر ميزان قدرت يادگيري موثر است، در نتيجه افزايش نسبي قند خون موجب بهبود عملكرد مغز و در نتيجه يادگيري مي شود.</a:t>
            </a:r>
          </a:p>
          <a:p>
            <a:pPr eaLnBrk="1" hangingPunct="1"/>
            <a:endParaRPr lang="fa-IR" sz="2400" dirty="0">
              <a:solidFill>
                <a:srgbClr val="0070C0"/>
              </a:solidFill>
              <a:cs typeface="B Mitra" panose="00000400000000000000" pitchFamily="2" charset="-78"/>
            </a:endParaRPr>
          </a:p>
          <a:p>
            <a:pPr eaLnBrk="1" hangingPunct="1">
              <a:buFont typeface="Wingdings" panose="05000000000000000000" pitchFamily="2" charset="2"/>
              <a:buChar char="v"/>
            </a:pPr>
            <a:r>
              <a:rPr lang="fa-IR" sz="2400" dirty="0">
                <a:solidFill>
                  <a:srgbClr val="0070C0"/>
                </a:solidFill>
                <a:cs typeface="B Mitra" panose="00000400000000000000" pitchFamily="2" charset="-78"/>
              </a:rPr>
              <a:t> اگر مدت زمان ناشتايي طولاني شود، نگهداري قند خون در سطح مطلوب دشوارتر مي شود و يادگيري و تمركز حواس مختل مي گردد.</a:t>
            </a:r>
          </a:p>
          <a:p>
            <a:pPr eaLnBrk="1" hangingPunct="1">
              <a:buFont typeface="Wingdings" panose="05000000000000000000" pitchFamily="2" charset="2"/>
              <a:buChar char="v"/>
            </a:pPr>
            <a:endParaRPr lang="fa-IR" sz="2400" dirty="0">
              <a:solidFill>
                <a:srgbClr val="0070C0"/>
              </a:solidFill>
              <a:cs typeface="B Mitra" panose="00000400000000000000" pitchFamily="2" charset="-78"/>
            </a:endParaRPr>
          </a:p>
          <a:p>
            <a:pPr eaLnBrk="1" hangingPunct="1">
              <a:buFont typeface="Wingdings" panose="05000000000000000000" pitchFamily="2" charset="2"/>
              <a:buChar char="v"/>
            </a:pPr>
            <a:r>
              <a:rPr lang="fa-IR" sz="2400" dirty="0">
                <a:solidFill>
                  <a:srgbClr val="0070C0"/>
                </a:solidFill>
                <a:cs typeface="B Mitra" panose="00000400000000000000" pitchFamily="2" charset="-78"/>
              </a:rPr>
              <a:t> مي بايست شام در ساعات ابتداي شب صرف شود و ساعات خواب معين و منظم باشد.</a:t>
            </a:r>
          </a:p>
          <a:p>
            <a:pPr eaLnBrk="1" hangingPunct="1">
              <a:buFont typeface="Wingdings" panose="05000000000000000000" pitchFamily="2" charset="2"/>
              <a:buChar char="v"/>
            </a:pPr>
            <a:endParaRPr lang="fa-IR" sz="2400" dirty="0">
              <a:solidFill>
                <a:srgbClr val="0070C0"/>
              </a:solidFill>
              <a:cs typeface="B Mitra" panose="00000400000000000000" pitchFamily="2" charset="-78"/>
            </a:endParaRPr>
          </a:p>
          <a:p>
            <a:pPr eaLnBrk="1" hangingPunct="1">
              <a:buFont typeface="Wingdings" panose="05000000000000000000" pitchFamily="2" charset="2"/>
              <a:buChar char="v"/>
            </a:pPr>
            <a:r>
              <a:rPr lang="fa-IR" sz="2400" dirty="0">
                <a:solidFill>
                  <a:srgbClr val="0070C0"/>
                </a:solidFill>
                <a:cs typeface="B Mitra" panose="00000400000000000000" pitchFamily="2" charset="-78"/>
              </a:rPr>
              <a:t>والدين بايد سحرخيزي،ورزش و نرمش صبحگاهي و صبحانه خوردن در محيط گرم خانواده را به فرزندان بياموزند.</a:t>
            </a:r>
          </a:p>
          <a:p>
            <a:pPr eaLnBrk="1" hangingPunct="1">
              <a:buFont typeface="Wingdings" panose="05000000000000000000" pitchFamily="2" charset="2"/>
              <a:buChar char="v"/>
            </a:pPr>
            <a:endParaRPr lang="fa-IR" sz="2400" dirty="0">
              <a:solidFill>
                <a:srgbClr val="0070C0"/>
              </a:solidFill>
              <a:cs typeface="B Mitra" panose="00000400000000000000" pitchFamily="2" charset="-78"/>
            </a:endParaRPr>
          </a:p>
          <a:p>
            <a:pPr eaLnBrk="1" hangingPunct="1">
              <a:buFont typeface="Wingdings" panose="05000000000000000000" pitchFamily="2" charset="2"/>
              <a:buChar char="v"/>
            </a:pPr>
            <a:r>
              <a:rPr lang="fa-IR" sz="2400" dirty="0">
                <a:solidFill>
                  <a:srgbClr val="0070C0"/>
                </a:solidFill>
                <a:cs typeface="B Mitra" panose="00000400000000000000" pitchFamily="2" charset="-78"/>
              </a:rPr>
              <a:t> فرني،برنج،عدسي،حليم،نان و پنير و گردو،نان و تخم مرغ،نان و كره و مربا،نان و كره و خرما و... نمونه هايي از يك صبحانه سالم و مغذي اند.</a:t>
            </a:r>
            <a:endParaRPr lang="en-US" sz="2400" dirty="0">
              <a:solidFill>
                <a:srgbClr val="0070C0"/>
              </a:solidFill>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600" decel="100000"/>
                                        <p:tgtEl>
                                          <p:spTgt spid="5"/>
                                        </p:tgtEl>
                                      </p:cBhvr>
                                    </p:animEffect>
                                    <p:anim calcmode="lin" valueType="num">
                                      <p:cBhvr>
                                        <p:cTn id="13" dur="1600" decel="100000" fill="hold"/>
                                        <p:tgtEl>
                                          <p:spTgt spid="5"/>
                                        </p:tgtEl>
                                        <p:attrNameLst>
                                          <p:attrName>style.rotation</p:attrName>
                                        </p:attrNameLst>
                                      </p:cBhvr>
                                      <p:tavLst>
                                        <p:tav tm="0">
                                          <p:val>
                                            <p:fltVal val="-90"/>
                                          </p:val>
                                        </p:tav>
                                        <p:tav tm="100000">
                                          <p:val>
                                            <p:fltVal val="0"/>
                                          </p:val>
                                        </p:tav>
                                      </p:tavLst>
                                    </p:anim>
                                    <p:anim calcmode="lin" valueType="num">
                                      <p:cBhvr>
                                        <p:cTn id="14" dur="1600" decel="100000" fill="hold"/>
                                        <p:tgtEl>
                                          <p:spTgt spid="5"/>
                                        </p:tgtEl>
                                        <p:attrNameLst>
                                          <p:attrName>ppt_x</p:attrName>
                                        </p:attrNameLst>
                                      </p:cBhvr>
                                      <p:tavLst>
                                        <p:tav tm="0">
                                          <p:val>
                                            <p:strVal val="#ppt_x+0.4"/>
                                          </p:val>
                                        </p:tav>
                                        <p:tav tm="100000">
                                          <p:val>
                                            <p:strVal val="#ppt_x-0.05"/>
                                          </p:val>
                                        </p:tav>
                                      </p:tavLst>
                                    </p:anim>
                                    <p:anim calcmode="lin" valueType="num">
                                      <p:cBhvr>
                                        <p:cTn id="15" dur="1600" decel="100000" fill="hold"/>
                                        <p:tgtEl>
                                          <p:spTgt spid="5"/>
                                        </p:tgtEl>
                                        <p:attrNameLst>
                                          <p:attrName>ppt_y</p:attrName>
                                        </p:attrNameLst>
                                      </p:cBhvr>
                                      <p:tavLst>
                                        <p:tav tm="0">
                                          <p:val>
                                            <p:strVal val="#ppt_y-0.4"/>
                                          </p:val>
                                        </p:tav>
                                        <p:tav tm="100000">
                                          <p:val>
                                            <p:strVal val="#ppt_y+0.1"/>
                                          </p:val>
                                        </p:tav>
                                      </p:tavLst>
                                    </p:anim>
                                    <p:anim calcmode="lin" valueType="num">
                                      <p:cBhvr>
                                        <p:cTn id="16"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17"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411760" y="558800"/>
            <a:ext cx="508917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3200" dirty="0">
                <a:solidFill>
                  <a:srgbClr val="7030A0"/>
                </a:solidFill>
                <a:cs typeface="B Mitra" panose="00000400000000000000" pitchFamily="2" charset="-78"/>
              </a:rPr>
              <a:t>ميان وعده </a:t>
            </a:r>
            <a:r>
              <a:rPr lang="fa-IR" sz="3200" dirty="0" smtClean="0">
                <a:solidFill>
                  <a:srgbClr val="7030A0"/>
                </a:solidFill>
                <a:cs typeface="B Mitra" panose="00000400000000000000" pitchFamily="2" charset="-78"/>
              </a:rPr>
              <a:t>ها</a:t>
            </a:r>
            <a:endParaRPr lang="en-US" sz="3200" dirty="0">
              <a:solidFill>
                <a:srgbClr val="7030A0"/>
              </a:solidFill>
              <a:cs typeface="B Mitra" panose="00000400000000000000" pitchFamily="2" charset="-78"/>
            </a:endParaRPr>
          </a:p>
        </p:txBody>
      </p:sp>
      <p:sp>
        <p:nvSpPr>
          <p:cNvPr id="5" name="TextBox 4"/>
          <p:cNvSpPr txBox="1">
            <a:spLocks noChangeArrowheads="1"/>
          </p:cNvSpPr>
          <p:nvPr/>
        </p:nvSpPr>
        <p:spPr bwMode="auto">
          <a:xfrm>
            <a:off x="1187624" y="1628800"/>
            <a:ext cx="7643813"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Wingdings" panose="05000000000000000000" pitchFamily="2" charset="2"/>
              <a:buChar char="q"/>
            </a:pPr>
            <a:r>
              <a:rPr lang="fa-IR" sz="2800" dirty="0">
                <a:solidFill>
                  <a:srgbClr val="0070C0"/>
                </a:solidFill>
                <a:cs typeface="B Mitra" panose="00000400000000000000" pitchFamily="2" charset="-78"/>
              </a:rPr>
              <a:t> </a:t>
            </a:r>
            <a:r>
              <a:rPr lang="fa-IR" sz="2400" dirty="0">
                <a:solidFill>
                  <a:srgbClr val="0070C0"/>
                </a:solidFill>
                <a:cs typeface="B Mitra" panose="00000400000000000000" pitchFamily="2" charset="-78"/>
              </a:rPr>
              <a:t>كودك در سنين مدرسه علاوه بر سه وعده غذاي اصلي به دو ميان وعده نياز دارد.</a:t>
            </a:r>
          </a:p>
          <a:p>
            <a:pPr algn="just" eaLnBrk="1" hangingPunct="1">
              <a:buFont typeface="Wingdings" panose="05000000000000000000" pitchFamily="2" charset="2"/>
              <a:buChar char="q"/>
            </a:pPr>
            <a:endParaRPr lang="fa-IR" sz="2400" dirty="0">
              <a:solidFill>
                <a:srgbClr val="0070C0"/>
              </a:solidFill>
              <a:cs typeface="B Mitra" panose="00000400000000000000" pitchFamily="2" charset="-78"/>
            </a:endParaRPr>
          </a:p>
          <a:p>
            <a:pPr algn="just" eaLnBrk="1" hangingPunct="1">
              <a:buFont typeface="Wingdings" panose="05000000000000000000" pitchFamily="2" charset="2"/>
              <a:buChar char="q"/>
            </a:pPr>
            <a:r>
              <a:rPr lang="fa-IR" sz="2400" dirty="0">
                <a:solidFill>
                  <a:srgbClr val="0070C0"/>
                </a:solidFill>
                <a:cs typeface="B Mitra" panose="00000400000000000000" pitchFamily="2" charset="-78"/>
              </a:rPr>
              <a:t> تنقلات كم ارزش غذايي مانند: چيپس،پفك و .... حذف گردد.</a:t>
            </a:r>
          </a:p>
          <a:p>
            <a:pPr algn="just" eaLnBrk="1" hangingPunct="1">
              <a:buFont typeface="Wingdings" panose="05000000000000000000" pitchFamily="2" charset="2"/>
              <a:buChar char="q"/>
            </a:pPr>
            <a:endParaRPr lang="fa-IR" sz="2400" dirty="0">
              <a:solidFill>
                <a:srgbClr val="0070C0"/>
              </a:solidFill>
              <a:cs typeface="B Mitra" panose="00000400000000000000" pitchFamily="2" charset="-78"/>
            </a:endParaRPr>
          </a:p>
          <a:p>
            <a:pPr algn="just" eaLnBrk="1" hangingPunct="1">
              <a:buFont typeface="Wingdings" panose="05000000000000000000" pitchFamily="2" charset="2"/>
              <a:buChar char="q"/>
            </a:pPr>
            <a:r>
              <a:rPr lang="fa-IR" sz="2400" dirty="0">
                <a:solidFill>
                  <a:srgbClr val="0070C0"/>
                </a:solidFill>
                <a:cs typeface="B Mitra" panose="00000400000000000000" pitchFamily="2" charset="-78"/>
              </a:rPr>
              <a:t>انجير خشك،توت خشك،بادام،پسته،گردو،برگه زردآلو و انواع ميوه ها مانند : سيب، پرتقال،نارنگي،هلو</a:t>
            </a:r>
            <a:r>
              <a:rPr lang="fa-IR" sz="2400" dirty="0" smtClean="0">
                <a:solidFill>
                  <a:srgbClr val="0070C0"/>
                </a:solidFill>
                <a:cs typeface="B Mitra" panose="00000400000000000000" pitchFamily="2" charset="-78"/>
              </a:rPr>
              <a:t>، زردآلو </a:t>
            </a:r>
            <a:r>
              <a:rPr lang="fa-IR" sz="2400" dirty="0">
                <a:solidFill>
                  <a:srgbClr val="0070C0"/>
                </a:solidFill>
                <a:cs typeface="B Mitra" panose="00000400000000000000" pitchFamily="2" charset="-78"/>
              </a:rPr>
              <a:t>و سبزي هايي نظير:هويج،كاهو،خيار و انواع ساندويچ هاي سالم مثل نان و پنير و گردو و ... از ميان وعده هاي مناسب مي باشند.</a:t>
            </a:r>
            <a:endParaRPr lang="en-US" sz="2400" dirty="0">
              <a:solidFill>
                <a:srgbClr val="0070C0"/>
              </a:solidFill>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1800" decel="100000" fill="hold"/>
                                        <p:tgtEl>
                                          <p:spTgt spid="4"/>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ppt_x</p:attrName>
                                        </p:attrNameLst>
                                      </p:cBhvr>
                                      <p:tavLst>
                                        <p:tav tm="0">
                                          <p:val>
                                            <p:strVal val="#ppt_x"/>
                                          </p:val>
                                        </p:tav>
                                        <p:tav tm="100000">
                                          <p:val>
                                            <p:strVal val="#ppt_x"/>
                                          </p:val>
                                        </p:tav>
                                      </p:tavLst>
                                    </p:anim>
                                    <p:anim calcmode="lin" valueType="num">
                                      <p:cBhvr>
                                        <p:cTn id="17" dur="2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714500" y="642938"/>
            <a:ext cx="55006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sz="3200" dirty="0">
                <a:solidFill>
                  <a:srgbClr val="7030A0"/>
                </a:solidFill>
                <a:cs typeface="B Mitra" panose="00000400000000000000" pitchFamily="2" charset="-78"/>
              </a:rPr>
              <a:t>عرضه مواد غذايي در بوفه </a:t>
            </a:r>
            <a:r>
              <a:rPr lang="fa-IR" sz="3200" dirty="0" smtClean="0">
                <a:solidFill>
                  <a:srgbClr val="7030A0"/>
                </a:solidFill>
                <a:cs typeface="B Mitra" panose="00000400000000000000" pitchFamily="2" charset="-78"/>
              </a:rPr>
              <a:t>مدرسه</a:t>
            </a:r>
            <a:endParaRPr lang="en-US" sz="3200" dirty="0">
              <a:solidFill>
                <a:srgbClr val="7030A0"/>
              </a:solidFill>
              <a:cs typeface="B Mitra" panose="00000400000000000000" pitchFamily="2" charset="-78"/>
            </a:endParaRPr>
          </a:p>
        </p:txBody>
      </p:sp>
      <p:sp>
        <p:nvSpPr>
          <p:cNvPr id="5" name="TextBox 4"/>
          <p:cNvSpPr txBox="1">
            <a:spLocks noChangeArrowheads="1"/>
          </p:cNvSpPr>
          <p:nvPr/>
        </p:nvSpPr>
        <p:spPr bwMode="auto">
          <a:xfrm>
            <a:off x="468313" y="1412875"/>
            <a:ext cx="82867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Char char="ü"/>
            </a:pPr>
            <a:r>
              <a:rPr lang="fa-IR" sz="2000" dirty="0">
                <a:solidFill>
                  <a:srgbClr val="C00000"/>
                </a:solidFill>
                <a:cs typeface="B Jadid" panose="00000700000000000000" pitchFamily="2" charset="-78"/>
              </a:rPr>
              <a:t> </a:t>
            </a:r>
            <a:r>
              <a:rPr lang="fa-IR" sz="2400" dirty="0">
                <a:solidFill>
                  <a:srgbClr val="C00000"/>
                </a:solidFill>
                <a:cs typeface="B Mitra" panose="00000400000000000000" pitchFamily="2" charset="-78"/>
              </a:rPr>
              <a:t>مواد غذايي كه در بوفه عرضه مي شوند، نقش بسيار مهمي در حفظ سلامت دانش آموزان و ايجادعادات غذايي مناسب در آنها دارد.</a:t>
            </a:r>
          </a:p>
          <a:p>
            <a:pPr eaLnBrk="1" hangingPunct="1">
              <a:buFont typeface="Wingdings" panose="05000000000000000000" pitchFamily="2" charset="2"/>
              <a:buChar char="ü"/>
            </a:pPr>
            <a:endParaRPr lang="fa-IR" sz="2400" dirty="0">
              <a:solidFill>
                <a:srgbClr val="C00000"/>
              </a:solidFill>
              <a:cs typeface="B Mitra" panose="00000400000000000000" pitchFamily="2" charset="-78"/>
            </a:endParaRPr>
          </a:p>
          <a:p>
            <a:pPr eaLnBrk="1" hangingPunct="1">
              <a:buFont typeface="Wingdings" panose="05000000000000000000" pitchFamily="2" charset="2"/>
              <a:buChar char="ü"/>
            </a:pPr>
            <a:r>
              <a:rPr lang="fa-IR" sz="2400" dirty="0">
                <a:solidFill>
                  <a:srgbClr val="C00000"/>
                </a:solidFill>
                <a:cs typeface="B Mitra" panose="00000400000000000000" pitchFamily="2" charset="-78"/>
              </a:rPr>
              <a:t>ليست  مواد خوراكي غير مجاز( انواع پفك ها،يخمك،آدامس و ....)  در معرض ديد دانش آموزان نصب گردد.</a:t>
            </a:r>
          </a:p>
          <a:p>
            <a:pPr eaLnBrk="1" hangingPunct="1">
              <a:buFont typeface="Wingdings" panose="05000000000000000000" pitchFamily="2" charset="2"/>
              <a:buChar char="ü"/>
            </a:pPr>
            <a:r>
              <a:rPr lang="fa-IR" sz="2400" dirty="0" smtClean="0">
                <a:solidFill>
                  <a:srgbClr val="C00000"/>
                </a:solidFill>
                <a:cs typeface="B Mitra" panose="00000400000000000000" pitchFamily="2" charset="-78"/>
              </a:rPr>
              <a:t> </a:t>
            </a:r>
            <a:r>
              <a:rPr lang="fa-IR" sz="2400" dirty="0">
                <a:solidFill>
                  <a:srgbClr val="C00000"/>
                </a:solidFill>
                <a:cs typeface="B Mitra" panose="00000400000000000000" pitchFamily="2" charset="-78"/>
              </a:rPr>
              <a:t>مواد غذايي كه عرضه مي شود، مي بايست داراي پروانه بهداشتي و علامت استاندارد بوده و تاريخ مصرف و انقضاي آن كنترل گردد.</a:t>
            </a:r>
          </a:p>
          <a:p>
            <a:pPr eaLnBrk="1" hangingPunct="1">
              <a:buFont typeface="Wingdings" panose="05000000000000000000" pitchFamily="2" charset="2"/>
              <a:buChar char="ü"/>
            </a:pPr>
            <a:r>
              <a:rPr lang="fa-IR" sz="2400" dirty="0" smtClean="0">
                <a:solidFill>
                  <a:srgbClr val="C00000"/>
                </a:solidFill>
                <a:cs typeface="B Mitra" panose="00000400000000000000" pitchFamily="2" charset="-78"/>
              </a:rPr>
              <a:t> </a:t>
            </a:r>
            <a:r>
              <a:rPr lang="fa-IR" sz="2400" dirty="0">
                <a:solidFill>
                  <a:srgbClr val="C00000"/>
                </a:solidFill>
                <a:cs typeface="B Mitra" panose="00000400000000000000" pitchFamily="2" charset="-78"/>
              </a:rPr>
              <a:t>انواع آبميوه هاي بسته بندي شده و بهداشتي و دوغ براي عرضه مناسبند.</a:t>
            </a:r>
          </a:p>
          <a:p>
            <a:pPr eaLnBrk="1" hangingPunct="1">
              <a:buFont typeface="Wingdings" panose="05000000000000000000" pitchFamily="2" charset="2"/>
              <a:buChar char="ü"/>
            </a:pPr>
            <a:r>
              <a:rPr lang="fa-IR" sz="2400" dirty="0" smtClean="0">
                <a:solidFill>
                  <a:srgbClr val="C00000"/>
                </a:solidFill>
                <a:cs typeface="B Mitra" panose="00000400000000000000" pitchFamily="2" charset="-78"/>
              </a:rPr>
              <a:t> </a:t>
            </a:r>
            <a:r>
              <a:rPr lang="fa-IR" sz="2400" dirty="0">
                <a:solidFill>
                  <a:srgbClr val="C00000"/>
                </a:solidFill>
                <a:cs typeface="B Mitra" panose="00000400000000000000" pitchFamily="2" charset="-78"/>
              </a:rPr>
              <a:t>انواع تنقلات سنتي ماننند: نخودچي، كشمش،خرما و .... نيز از جمله مواد غذايي مفيد مي باشند.</a:t>
            </a:r>
          </a:p>
          <a:p>
            <a:pPr eaLnBrk="1" hangingPunct="1">
              <a:buFont typeface="Wingdings" panose="05000000000000000000" pitchFamily="2" charset="2"/>
              <a:buChar char="ü"/>
            </a:pPr>
            <a:r>
              <a:rPr lang="fa-IR" sz="2400" dirty="0" smtClean="0">
                <a:solidFill>
                  <a:srgbClr val="C00000"/>
                </a:solidFill>
                <a:cs typeface="B Mitra" panose="00000400000000000000" pitchFamily="2" charset="-78"/>
              </a:rPr>
              <a:t>انواع </a:t>
            </a:r>
            <a:r>
              <a:rPr lang="fa-IR" sz="2400" dirty="0">
                <a:solidFill>
                  <a:srgbClr val="C00000"/>
                </a:solidFill>
                <a:cs typeface="B Mitra" panose="00000400000000000000" pitchFamily="2" charset="-78"/>
              </a:rPr>
              <a:t>غذاهاي گرم كه به صورت بهداشتي تهيه و نگهداري مي شوند مثل: عدسي،خوراك لوبيا و انواع آشها  در صورت توزيع،مناسب مي باشند.</a:t>
            </a:r>
            <a:endParaRPr lang="en-US" sz="2400" dirty="0">
              <a:solidFill>
                <a:srgbClr val="C00000"/>
              </a:solidFill>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from="(-#ppt_w/2)" to="(#ppt_x)" calcmode="lin" valueType="num">
                                      <p:cBhvr>
                                        <p:cTn id="13" dur="1200" fill="hold">
                                          <p:stCondLst>
                                            <p:cond delay="0"/>
                                          </p:stCondLst>
                                        </p:cTn>
                                        <p:tgtEl>
                                          <p:spTgt spid="5"/>
                                        </p:tgtEl>
                                        <p:attrNameLst>
                                          <p:attrName>ppt_x</p:attrName>
                                        </p:attrNameLst>
                                      </p:cBhvr>
                                    </p:anim>
                                    <p:anim from="0" to="-1.0" calcmode="lin" valueType="num">
                                      <p:cBhvr>
                                        <p:cTn id="14" dur="400" decel="50000" autoRev="1" fill="hold">
                                          <p:stCondLst>
                                            <p:cond delay="1200"/>
                                          </p:stCondLst>
                                        </p:cTn>
                                        <p:tgtEl>
                                          <p:spTgt spid="5"/>
                                        </p:tgtEl>
                                        <p:attrNameLst>
                                          <p:attrName>xshear</p:attrName>
                                        </p:attrNameLst>
                                      </p:cBhvr>
                                    </p:anim>
                                    <p:animScale>
                                      <p:cBhvr>
                                        <p:cTn id="15" dur="400" decel="100000" autoRev="1" fill="hold">
                                          <p:stCondLst>
                                            <p:cond delay="1200"/>
                                          </p:stCondLst>
                                        </p:cTn>
                                        <p:tgtEl>
                                          <p:spTgt spid="5"/>
                                        </p:tgtEl>
                                      </p:cBhvr>
                                      <p:from x="100000" y="100000"/>
                                      <p:to x="80000" y="100000"/>
                                    </p:animScale>
                                    <p:anim by="(#ppt_h/3+#ppt_w*0.1)" calcmode="lin" valueType="num">
                                      <p:cBhvr additive="sum">
                                        <p:cTn id="16" dur="400" decel="100000" autoRev="1" fill="hold">
                                          <p:stCondLst>
                                            <p:cond delay="12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idx="1"/>
          </p:nvPr>
        </p:nvSpPr>
        <p:spPr/>
        <p:txBody>
          <a:bodyPr>
            <a:noAutofit/>
          </a:bodyPr>
          <a:lstStyle/>
          <a:p>
            <a:pPr algn="r" rtl="1"/>
            <a:r>
              <a:rPr lang="fa-IR" sz="2400" dirty="0">
                <a:solidFill>
                  <a:srgbClr val="0070C0"/>
                </a:solidFill>
                <a:cs typeface="B Mitra" panose="00000400000000000000" pitchFamily="2" charset="-78"/>
              </a:rPr>
              <a:t>بسیاری از بیماریهای دوران بزرگسالی مانند بیماریهای قلبی ،فشار خون ،افزایش چربیهای خون ،دیابت و انواع سرطانها به نحوه ی تغذیه ارتباط دارند و با توجه به اینکه بسیاری از عادات غذایی از کودکی شکل می گیرند ،پس ایجاد عادات صحیح غذایی در دانش آموزان نقش مهمی در این زمینه دارد</a:t>
            </a:r>
            <a:endParaRPr lang="en-US" sz="2400" dirty="0">
              <a:solidFill>
                <a:srgbClr val="0070C0"/>
              </a:solidFill>
              <a:cs typeface="B Mitra"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44650"/>
          </a:xfrm>
        </p:spPr>
        <p:txBody>
          <a:bodyPr/>
          <a:lstStyle/>
          <a:p>
            <a:pPr algn="r" rtl="1"/>
            <a:r>
              <a:rPr lang="fa-IR" dirty="0" smtClean="0">
                <a:solidFill>
                  <a:srgbClr val="7030A0"/>
                </a:solidFill>
                <a:cs typeface="B Mitra" panose="00000400000000000000" pitchFamily="2" charset="-78"/>
              </a:rPr>
              <a:t>والدین گرامی لطفا</a:t>
            </a:r>
            <a:endParaRPr lang="en-US" dirty="0">
              <a:solidFill>
                <a:srgbClr val="7030A0"/>
              </a:solidFill>
              <a:cs typeface="B Mitra" panose="00000400000000000000" pitchFamily="2" charset="-78"/>
            </a:endParaRPr>
          </a:p>
        </p:txBody>
      </p:sp>
      <p:sp>
        <p:nvSpPr>
          <p:cNvPr id="3" name="Content Placeholder 2"/>
          <p:cNvSpPr>
            <a:spLocks noGrp="1"/>
          </p:cNvSpPr>
          <p:nvPr>
            <p:ph idx="1"/>
          </p:nvPr>
        </p:nvSpPr>
        <p:spPr>
          <a:xfrm>
            <a:off x="1942415" y="1484784"/>
            <a:ext cx="6591985" cy="4426438"/>
          </a:xfrm>
        </p:spPr>
        <p:txBody>
          <a:bodyPr>
            <a:normAutofit fontScale="70000" lnSpcReduction="20000"/>
          </a:bodyPr>
          <a:lstStyle/>
          <a:p>
            <a:pPr lvl="0" algn="r" defTabSz="914400" rtl="1">
              <a:spcBef>
                <a:spcPct val="20000"/>
              </a:spcBef>
              <a:buClrTx/>
              <a:buFont typeface="Arial" pitchFamily="34" charset="0"/>
              <a:buChar char="•"/>
            </a:pPr>
            <a:r>
              <a:rPr lang="ar-SA" sz="3600" dirty="0">
                <a:solidFill>
                  <a:srgbClr val="0070C0"/>
                </a:solidFill>
                <a:latin typeface="Calibri"/>
                <a:cs typeface="B Mitra" panose="00000400000000000000" pitchFamily="2" charset="-78"/>
              </a:rPr>
              <a:t>شام در ساعات ابتدایی شب صرف شود تا کودک در ساعت معین و به موقع بخوابد</a:t>
            </a:r>
            <a:endParaRPr lang="en-US" sz="36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600" dirty="0">
                <a:solidFill>
                  <a:srgbClr val="0070C0"/>
                </a:solidFill>
                <a:latin typeface="Calibri"/>
                <a:cs typeface="B Mitra" panose="00000400000000000000" pitchFamily="2" charset="-78"/>
              </a:rPr>
              <a:t>کودک را صبح به موقع ( با فاصله زمان مناسب از زمان حرکت به مدرسه ) بیدار کرده تا پس از کمی نرمش و ورزش برای صرف صبحانه اشتها پیدا کنند. فعالیت بدنی د رشرایط ناشتا سبب افزایش هورمون رشد در کودکان می شود. پس کمی تحرک به رشد کودکان کمک میکند</a:t>
            </a:r>
            <a:r>
              <a:rPr lang="en-US" sz="3600" dirty="0">
                <a:solidFill>
                  <a:srgbClr val="0070C0"/>
                </a:solidFill>
                <a:latin typeface="Calibri"/>
                <a:cs typeface="B Mitra" panose="00000400000000000000" pitchFamily="2" charset="-78"/>
              </a:rPr>
              <a:t> .</a:t>
            </a:r>
          </a:p>
          <a:p>
            <a:pPr lvl="0" algn="r" defTabSz="914400" rtl="1">
              <a:spcBef>
                <a:spcPct val="20000"/>
              </a:spcBef>
              <a:buClrTx/>
              <a:buFont typeface="Arial" pitchFamily="34" charset="0"/>
              <a:buChar char="•"/>
            </a:pPr>
            <a:r>
              <a:rPr lang="ar-SA" sz="3600" dirty="0">
                <a:solidFill>
                  <a:srgbClr val="0070C0"/>
                </a:solidFill>
                <a:latin typeface="Calibri"/>
                <a:cs typeface="B Mitra" panose="00000400000000000000" pitchFamily="2" charset="-78"/>
              </a:rPr>
              <a:t>صبحانه را به عنوان یک وعده غذایی مهم تلقی کننند و همگی به دور یک سفره به صرف صبحانه بپردازند تا تشویقی برای کودکان باشند</a:t>
            </a:r>
            <a:r>
              <a:rPr lang="en-US" sz="3600" dirty="0">
                <a:solidFill>
                  <a:srgbClr val="0070C0"/>
                </a:solidFill>
                <a:latin typeface="Calibri"/>
                <a:cs typeface="B Mitra" panose="00000400000000000000" pitchFamily="2" charset="-78"/>
              </a:rPr>
              <a:t>.</a:t>
            </a:r>
          </a:p>
          <a:p>
            <a:pPr lvl="0" algn="r" defTabSz="914400" rtl="1">
              <a:spcBef>
                <a:spcPct val="20000"/>
              </a:spcBef>
              <a:buClrTx/>
              <a:buFont typeface="Arial" pitchFamily="34" charset="0"/>
              <a:buChar char="•"/>
            </a:pPr>
            <a:r>
              <a:rPr lang="ar-SA" sz="3600" dirty="0">
                <a:solidFill>
                  <a:srgbClr val="0070C0"/>
                </a:solidFill>
                <a:latin typeface="Calibri"/>
                <a:cs typeface="B Mitra" panose="00000400000000000000" pitchFamily="2" charset="-78"/>
              </a:rPr>
              <a:t>سعی شود نان تازه و یا گرم شده برای صبحانه تهیه شود</a:t>
            </a:r>
            <a:endParaRPr lang="en-US" sz="36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600" dirty="0">
                <a:solidFill>
                  <a:srgbClr val="0070C0"/>
                </a:solidFill>
                <a:latin typeface="Calibri"/>
                <a:cs typeface="B Mitra" panose="00000400000000000000" pitchFamily="2" charset="-78"/>
              </a:rPr>
              <a:t>سفره صبحانه را می توان با سبزیجات، خیار و گوجه فر نگی، دلپذیرتر نمود</a:t>
            </a:r>
            <a:endParaRPr lang="en-US" sz="3600" dirty="0">
              <a:solidFill>
                <a:srgbClr val="0070C0"/>
              </a:solidFill>
              <a:latin typeface="Calibri"/>
              <a:cs typeface="B Mitra" panose="00000400000000000000" pitchFamily="2" charset="-78"/>
            </a:endParaRPr>
          </a:p>
          <a:p>
            <a:pPr algn="r" rtl="1"/>
            <a:endParaRPr lang="en-US" dirty="0"/>
          </a:p>
        </p:txBody>
      </p:sp>
      <p:pic>
        <p:nvPicPr>
          <p:cNvPr id="4" name="Picture 3"/>
          <p:cNvPicPr>
            <a:picLocks noChangeAspect="1"/>
          </p:cNvPicPr>
          <p:nvPr/>
        </p:nvPicPr>
        <p:blipFill rotWithShape="1">
          <a:blip r:embed="rId2"/>
          <a:srcRect r="14035"/>
          <a:stretch/>
        </p:blipFill>
        <p:spPr>
          <a:xfrm>
            <a:off x="3491881" y="5240026"/>
            <a:ext cx="2448272" cy="1600200"/>
          </a:xfrm>
          <a:prstGeom prst="rect">
            <a:avLst/>
          </a:prstGeom>
        </p:spPr>
      </p:pic>
    </p:spTree>
    <p:extLst>
      <p:ext uri="{BB962C8B-B14F-4D97-AF65-F5344CB8AC3E}">
        <p14:creationId xmlns:p14="http://schemas.microsoft.com/office/powerpoint/2010/main" val="685045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915816" y="234360"/>
            <a:ext cx="3600400" cy="1899240"/>
          </a:xfrm>
          <a:prstGeom prst="rect">
            <a:avLst/>
          </a:prstGeom>
        </p:spPr>
      </p:pic>
      <p:sp>
        <p:nvSpPr>
          <p:cNvPr id="3" name="Content Placeholder 2"/>
          <p:cNvSpPr>
            <a:spLocks noGrp="1"/>
          </p:cNvSpPr>
          <p:nvPr>
            <p:ph idx="1"/>
          </p:nvPr>
        </p:nvSpPr>
        <p:spPr/>
        <p:txBody>
          <a:bodyPr>
            <a:normAutofit fontScale="85000" lnSpcReduction="10000"/>
          </a:bodyPr>
          <a:lstStyle/>
          <a:p>
            <a:pPr lvl="0" algn="r" defTabSz="914400" rtl="1">
              <a:spcBef>
                <a:spcPct val="20000"/>
              </a:spcBef>
              <a:buClrTx/>
              <a:buFont typeface="Arial" pitchFamily="34" charset="0"/>
              <a:buChar char="•"/>
            </a:pPr>
            <a:r>
              <a:rPr lang="fa-IR" sz="3000" dirty="0">
                <a:solidFill>
                  <a:srgbClr val="0070C0"/>
                </a:solidFill>
                <a:latin typeface="Calibri"/>
                <a:cs typeface="B Mitra" panose="00000400000000000000" pitchFamily="2" charset="-78"/>
              </a:rPr>
              <a:t>ا</a:t>
            </a:r>
            <a:r>
              <a:rPr lang="ar-SA" sz="3000" dirty="0">
                <a:solidFill>
                  <a:srgbClr val="0070C0"/>
                </a:solidFill>
                <a:latin typeface="Calibri"/>
                <a:cs typeface="B Mitra" panose="00000400000000000000" pitchFamily="2" charset="-78"/>
              </a:rPr>
              <a:t>لگوی پیشنهادی برای میان وعده سالم در کیف دانش آموزان</a:t>
            </a:r>
            <a:r>
              <a:rPr lang="en-US" sz="3000" dirty="0">
                <a:solidFill>
                  <a:srgbClr val="0070C0"/>
                </a:solidFill>
                <a:latin typeface="Calibri"/>
                <a:cs typeface="B Mitra" panose="00000400000000000000" pitchFamily="2" charset="-78"/>
              </a:rPr>
              <a:t> :</a:t>
            </a:r>
            <a:endParaRPr lang="fa-IR" sz="30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000" dirty="0">
                <a:solidFill>
                  <a:srgbClr val="0070C0"/>
                </a:solidFill>
                <a:latin typeface="Calibri"/>
                <a:cs typeface="B Mitra" panose="00000400000000000000" pitchFamily="2" charset="-78"/>
              </a:rPr>
              <a:t>میوه های خشک شامل ، انجیر خشک ، توت خشک </a:t>
            </a:r>
            <a:r>
              <a:rPr lang="fa-IR" sz="3000" dirty="0">
                <a:solidFill>
                  <a:srgbClr val="0070C0"/>
                </a:solidFill>
                <a:latin typeface="Calibri"/>
                <a:cs typeface="B Mitra" panose="00000400000000000000" pitchFamily="2" charset="-78"/>
              </a:rPr>
              <a:t>،</a:t>
            </a:r>
            <a:r>
              <a:rPr lang="ar-SA" sz="3000" dirty="0">
                <a:solidFill>
                  <a:srgbClr val="0070C0"/>
                </a:solidFill>
                <a:latin typeface="Calibri"/>
                <a:cs typeface="B Mitra" panose="00000400000000000000" pitchFamily="2" charset="-78"/>
              </a:rPr>
              <a:t>برگه زردآلو و هلو</a:t>
            </a:r>
            <a:endParaRPr lang="en-US" sz="30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000" dirty="0">
                <a:solidFill>
                  <a:srgbClr val="0070C0"/>
                </a:solidFill>
                <a:latin typeface="Calibri"/>
                <a:cs typeface="B Mitra" panose="00000400000000000000" pitchFamily="2" charset="-78"/>
              </a:rPr>
              <a:t>انواع مغزها شامل : بادام ، پسته ، گردو ، فندوق</a:t>
            </a:r>
            <a:endParaRPr lang="en-US" sz="30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000" dirty="0">
                <a:solidFill>
                  <a:srgbClr val="0070C0"/>
                </a:solidFill>
                <a:latin typeface="Calibri"/>
                <a:cs typeface="B Mitra" panose="00000400000000000000" pitchFamily="2" charset="-78"/>
              </a:rPr>
              <a:t>انواع میوه ها نظیر سیب ، پرتقال ، نارنگی ، هلو ، زردآلو ، انگور ،</a:t>
            </a:r>
            <a:endParaRPr lang="en-US" sz="30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000" dirty="0">
                <a:solidFill>
                  <a:srgbClr val="0070C0"/>
                </a:solidFill>
                <a:latin typeface="Calibri"/>
                <a:cs typeface="B Mitra" panose="00000400000000000000" pitchFamily="2" charset="-78"/>
              </a:rPr>
              <a:t>انواع سبزیها نظیر هویج ، کاهو ، خیار</a:t>
            </a:r>
            <a:endParaRPr lang="en-US" sz="3000" dirty="0">
              <a:solidFill>
                <a:srgbClr val="0070C0"/>
              </a:solidFill>
              <a:latin typeface="Calibri"/>
              <a:cs typeface="B Mitra" panose="00000400000000000000" pitchFamily="2" charset="-78"/>
            </a:endParaRPr>
          </a:p>
          <a:p>
            <a:pPr lvl="0" algn="r" defTabSz="914400" rtl="1">
              <a:spcBef>
                <a:spcPct val="20000"/>
              </a:spcBef>
              <a:buClrTx/>
              <a:buFont typeface="Arial" pitchFamily="34" charset="0"/>
              <a:buChar char="•"/>
            </a:pPr>
            <a:r>
              <a:rPr lang="ar-SA" sz="3000" dirty="0">
                <a:solidFill>
                  <a:srgbClr val="0070C0"/>
                </a:solidFill>
                <a:latin typeface="Calibri"/>
                <a:cs typeface="B Mitra" panose="00000400000000000000" pitchFamily="2" charset="-78"/>
              </a:rPr>
              <a:t>انواع ساندویچ هایی مثل نان و پنیر و گردو ، ساندویچ تخم مرغ ، نان کره و مربا</a:t>
            </a:r>
            <a:endParaRPr lang="en-US" sz="3000" dirty="0">
              <a:solidFill>
                <a:srgbClr val="0070C0"/>
              </a:solidFill>
              <a:latin typeface="Calibri"/>
              <a:cs typeface="B Mitra" panose="00000400000000000000" pitchFamily="2" charset="-78"/>
            </a:endParaRPr>
          </a:p>
          <a:p>
            <a:pPr algn="r" rtl="1"/>
            <a:endParaRPr lang="en-US" dirty="0"/>
          </a:p>
        </p:txBody>
      </p:sp>
    </p:spTree>
    <p:extLst>
      <p:ext uri="{BB962C8B-B14F-4D97-AF65-F5344CB8AC3E}">
        <p14:creationId xmlns:p14="http://schemas.microsoft.com/office/powerpoint/2010/main" val="420036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699792" y="422275"/>
            <a:ext cx="5977483" cy="952500"/>
          </a:xfrm>
        </p:spPr>
        <p:txBody>
          <a:bodyPr/>
          <a:lstStyle/>
          <a:p>
            <a:pPr algn="r" rtl="1"/>
            <a:r>
              <a:rPr lang="ar-SA" sz="4300" dirty="0">
                <a:solidFill>
                  <a:srgbClr val="7030A0"/>
                </a:solidFill>
                <a:cs typeface="B Mitra" panose="00000400000000000000" pitchFamily="2" charset="-78"/>
              </a:rPr>
              <a:t>توجه به رشد و تغذيه در سنين </a:t>
            </a:r>
            <a:r>
              <a:rPr lang="ar-SA" sz="4300" dirty="0" smtClean="0">
                <a:solidFill>
                  <a:srgbClr val="7030A0"/>
                </a:solidFill>
                <a:cs typeface="B Mitra" panose="00000400000000000000" pitchFamily="2" charset="-78"/>
              </a:rPr>
              <a:t>مدرسه</a:t>
            </a:r>
            <a:endParaRPr lang="en-US" sz="4300" dirty="0">
              <a:solidFill>
                <a:srgbClr val="7030A0"/>
              </a:solidFill>
              <a:cs typeface="B Mitra" panose="00000400000000000000" pitchFamily="2" charset="-78"/>
            </a:endParaRPr>
          </a:p>
        </p:txBody>
      </p:sp>
      <p:sp>
        <p:nvSpPr>
          <p:cNvPr id="39939" name="Rectangle 3"/>
          <p:cNvSpPr>
            <a:spLocks noGrp="1" noChangeArrowheads="1"/>
          </p:cNvSpPr>
          <p:nvPr>
            <p:ph idx="1"/>
          </p:nvPr>
        </p:nvSpPr>
        <p:spPr/>
        <p:txBody>
          <a:bodyPr>
            <a:normAutofit/>
          </a:bodyPr>
          <a:lstStyle/>
          <a:p>
            <a:pPr algn="r" rtl="1"/>
            <a:r>
              <a:rPr lang="ar-SA" sz="2800" dirty="0">
                <a:solidFill>
                  <a:srgbClr val="0070C0"/>
                </a:solidFill>
                <a:cs typeface="B Mitra" panose="00000400000000000000" pitchFamily="2" charset="-78"/>
              </a:rPr>
              <a:t>نيازهاي غذايي </a:t>
            </a:r>
            <a:r>
              <a:rPr lang="fa-IR" sz="2800" dirty="0">
                <a:solidFill>
                  <a:srgbClr val="0070C0"/>
                </a:solidFill>
                <a:cs typeface="B Mitra" panose="00000400000000000000" pitchFamily="2" charset="-78"/>
              </a:rPr>
              <a:t>دانش آموزان</a:t>
            </a:r>
            <a:r>
              <a:rPr lang="ar-SA" sz="2800" dirty="0">
                <a:solidFill>
                  <a:srgbClr val="0070C0"/>
                </a:solidFill>
                <a:cs typeface="B Mitra" panose="00000400000000000000" pitchFamily="2" charset="-78"/>
              </a:rPr>
              <a:t> به دليل سرعت رشد افزايش پيدا ميكند.</a:t>
            </a:r>
          </a:p>
          <a:p>
            <a:pPr algn="r" rtl="1"/>
            <a:r>
              <a:rPr lang="ar-SA" sz="2800" dirty="0">
                <a:solidFill>
                  <a:srgbClr val="0070C0"/>
                </a:solidFill>
                <a:cs typeface="B Mitra" panose="00000400000000000000" pitchFamily="2" charset="-78"/>
              </a:rPr>
              <a:t>دوران مهم شكل گيري عادات غذايي و شيوه زندگي است.</a:t>
            </a:r>
            <a:endParaRPr lang="fa-IR" sz="2800" dirty="0">
              <a:solidFill>
                <a:srgbClr val="0070C0"/>
              </a:solidFill>
              <a:cs typeface="B Mitra" panose="00000400000000000000" pitchFamily="2" charset="-78"/>
            </a:endParaRPr>
          </a:p>
          <a:p>
            <a:pPr algn="r" rtl="1"/>
            <a:r>
              <a:rPr lang="fa-IR" sz="2800" dirty="0">
                <a:solidFill>
                  <a:srgbClr val="0070C0"/>
                </a:solidFill>
                <a:cs typeface="B Mitra" panose="00000400000000000000" pitchFamily="2" charset="-78"/>
              </a:rPr>
              <a:t>تغذیه ی صحیح در توانمندیهای ذهنی مناسب دانش آموزان نقش مهمی دارد</a:t>
            </a:r>
            <a:endParaRPr lang="en-US" sz="2800" dirty="0">
              <a:solidFill>
                <a:srgbClr val="0070C0"/>
              </a:solidFill>
              <a:cs typeface="B Mitra" panose="00000400000000000000" pitchFamily="2" charset="-78"/>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r" rtl="1"/>
            <a:r>
              <a:rPr lang="fa-IR" sz="4200" dirty="0">
                <a:solidFill>
                  <a:srgbClr val="7030A0"/>
                </a:solidFill>
                <a:cs typeface="B Mitra" panose="00000400000000000000" pitchFamily="2" charset="-78"/>
              </a:rPr>
              <a:t>کليد هاي تغذيه دانش </a:t>
            </a:r>
            <a:r>
              <a:rPr lang="fa-IR" sz="4200" dirty="0" smtClean="0">
                <a:solidFill>
                  <a:srgbClr val="7030A0"/>
                </a:solidFill>
                <a:cs typeface="B Mitra" panose="00000400000000000000" pitchFamily="2" charset="-78"/>
              </a:rPr>
              <a:t>آموزان</a:t>
            </a:r>
            <a:endParaRPr lang="en-US" sz="4200" dirty="0">
              <a:solidFill>
                <a:srgbClr val="7030A0"/>
              </a:solidFill>
              <a:cs typeface="B Mitra" panose="00000400000000000000" pitchFamily="2" charset="-78"/>
            </a:endParaRPr>
          </a:p>
        </p:txBody>
      </p:sp>
      <p:sp>
        <p:nvSpPr>
          <p:cNvPr id="41987" name="Rectangle 3"/>
          <p:cNvSpPr>
            <a:spLocks noGrp="1" noChangeArrowheads="1"/>
          </p:cNvSpPr>
          <p:nvPr>
            <p:ph idx="1"/>
          </p:nvPr>
        </p:nvSpPr>
        <p:spPr/>
        <p:txBody>
          <a:bodyPr>
            <a:normAutofit fontScale="92500"/>
          </a:bodyPr>
          <a:lstStyle/>
          <a:p>
            <a:pPr algn="r" rtl="1"/>
            <a:r>
              <a:rPr lang="fa-IR" sz="2800" dirty="0">
                <a:cs typeface="B Mitra" panose="00000400000000000000" pitchFamily="2" charset="-78"/>
              </a:rPr>
              <a:t>کمبود هاي تغذيه اي کودک را از رشد بالقوه اش باز مي دارد و موجب کاهش سرعت رشد جسمي وتوانمندي ذهني آنها مي شود.</a:t>
            </a:r>
          </a:p>
          <a:p>
            <a:pPr algn="r" rtl="1"/>
            <a:r>
              <a:rPr lang="fa-IR" sz="2800" dirty="0">
                <a:solidFill>
                  <a:srgbClr val="00FF00"/>
                </a:solidFill>
                <a:cs typeface="B Mitra" panose="00000400000000000000" pitchFamily="2" charset="-78"/>
              </a:rPr>
              <a:t>سرعت رشد کودکان و دريافت روزانه آنها از نظر انرژي و مواد مغذي و بطور کلي مقدار غذاي مصرفي روز به روز متغير است .</a:t>
            </a:r>
          </a:p>
          <a:p>
            <a:pPr algn="r" rtl="1"/>
            <a:r>
              <a:rPr lang="fa-IR" sz="2800" dirty="0">
                <a:cs typeface="B Mitra" panose="00000400000000000000" pitchFamily="2" charset="-78"/>
              </a:rPr>
              <a:t>در اين دوران اشتهاي کودک راهنماي خوبي براي دريافت انرژي ومواد مغذي مورد نياز است.</a:t>
            </a:r>
          </a:p>
          <a:p>
            <a:pPr algn="r" rtl="1"/>
            <a:r>
              <a:rPr lang="fa-IR" sz="2800" dirty="0">
                <a:solidFill>
                  <a:srgbClr val="FF00FF"/>
                </a:solidFill>
                <a:cs typeface="B Mitra" panose="00000400000000000000" pitchFamily="2" charset="-78"/>
              </a:rPr>
              <a:t>استرس مي تواندروي اشتهاي کودک تاثيربگذاردکه در صورت تداوم مي تواند مشکل ساز باشد.</a:t>
            </a:r>
            <a:endParaRPr lang="en-US" sz="2800" dirty="0">
              <a:solidFill>
                <a:srgbClr val="FFFF00"/>
              </a:solidFill>
              <a:cs typeface="B Mitra" panose="00000400000000000000" pitchFamily="2" charset="-78"/>
            </a:endParaRP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algn="r"/>
            <a:r>
              <a:rPr lang="fa-IR" sz="4800" dirty="0" smtClean="0">
                <a:solidFill>
                  <a:srgbClr val="7030A0"/>
                </a:solidFill>
                <a:cs typeface="B Mitra" panose="00000400000000000000" pitchFamily="2" charset="-78"/>
              </a:rPr>
              <a:t>انرژی</a:t>
            </a:r>
            <a:endParaRPr lang="en-US" sz="4800" dirty="0">
              <a:solidFill>
                <a:srgbClr val="7030A0"/>
              </a:solidFill>
              <a:cs typeface="B Mitra" panose="00000400000000000000" pitchFamily="2" charset="-78"/>
            </a:endParaRPr>
          </a:p>
        </p:txBody>
      </p:sp>
      <p:sp>
        <p:nvSpPr>
          <p:cNvPr id="44035" name="Rectangle 3"/>
          <p:cNvSpPr>
            <a:spLocks noGrp="1" noChangeArrowheads="1"/>
          </p:cNvSpPr>
          <p:nvPr>
            <p:ph idx="1"/>
          </p:nvPr>
        </p:nvSpPr>
        <p:spPr/>
        <p:txBody>
          <a:bodyPr>
            <a:normAutofit fontScale="92500" lnSpcReduction="10000"/>
          </a:bodyPr>
          <a:lstStyle/>
          <a:p>
            <a:pPr algn="r" rtl="1"/>
            <a:r>
              <a:rPr lang="fa-IR" sz="2800" dirty="0">
                <a:solidFill>
                  <a:srgbClr val="0000FF"/>
                </a:solidFill>
                <a:cs typeface="B Mitra" panose="00000400000000000000" pitchFamily="2" charset="-78"/>
              </a:rPr>
              <a:t>در دوران مدرسه رشد كودكان نسبتاً يكنواخت است و سال هاي آخر دبستان مقارن با شروع جهش رشد به ويژه در دختران است.بدليل تفاوت در اندازه بدن،ميزان تحرك و سرعت رشد،نياز به انرژي متفاوت است.</a:t>
            </a:r>
          </a:p>
          <a:p>
            <a:pPr algn="r" rtl="1"/>
            <a:r>
              <a:rPr lang="fa-IR" sz="2800" dirty="0">
                <a:solidFill>
                  <a:schemeClr val="tx2"/>
                </a:solidFill>
                <a:cs typeface="B Mitra" panose="00000400000000000000" pitchFamily="2" charset="-78"/>
              </a:rPr>
              <a:t>بايد از گروه نان و غلات مانند:نان،برنج،ماكاروني در برنامه گنجانده شود.مصرف بيسكويت،كيك و كلوچه به عنوان ميان وعده بخشي از انرژي را  تامين مي كند.</a:t>
            </a:r>
          </a:p>
          <a:p>
            <a:pPr algn="r" rtl="1"/>
            <a:r>
              <a:rPr lang="fa-IR" sz="2800" dirty="0">
                <a:solidFill>
                  <a:schemeClr val="tx2"/>
                </a:solidFill>
                <a:cs typeface="B Mitra" panose="00000400000000000000" pitchFamily="2" charset="-78"/>
              </a:rPr>
              <a:t> تنقلات مانند برنجك،گندم برشته يا كره،خامه،سرشير منابع انرژي ديگرند.</a:t>
            </a:r>
            <a:endParaRPr lang="en-US" sz="2800" dirty="0">
              <a:solidFill>
                <a:schemeClr val="tx2"/>
              </a:solidFill>
              <a:cs typeface="B Mitra" panose="00000400000000000000" pitchFamily="2" charset="-78"/>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pPr algn="r" rtl="1"/>
            <a:r>
              <a:rPr lang="fa-IR" sz="4800" dirty="0" smtClean="0">
                <a:solidFill>
                  <a:srgbClr val="7030A0"/>
                </a:solidFill>
                <a:cs typeface="B Mitra" panose="00000400000000000000" pitchFamily="2" charset="-78"/>
              </a:rPr>
              <a:t>پروتئین</a:t>
            </a:r>
            <a:endParaRPr lang="en-US" sz="4800" dirty="0"/>
          </a:p>
        </p:txBody>
      </p:sp>
      <p:sp>
        <p:nvSpPr>
          <p:cNvPr id="45059" name="Rectangle 3"/>
          <p:cNvSpPr>
            <a:spLocks noGrp="1" noChangeArrowheads="1"/>
          </p:cNvSpPr>
          <p:nvPr>
            <p:ph idx="1"/>
          </p:nvPr>
        </p:nvSpPr>
        <p:spPr>
          <a:xfrm>
            <a:off x="1969763" y="1700808"/>
            <a:ext cx="6591985" cy="3777622"/>
          </a:xfrm>
        </p:spPr>
        <p:txBody>
          <a:bodyPr/>
          <a:lstStyle/>
          <a:p>
            <a:pPr algn="r" rtl="1" eaLnBrk="1" hangingPunct="1">
              <a:spcBef>
                <a:spcPct val="50000"/>
              </a:spcBef>
              <a:buClrTx/>
              <a:buFontTx/>
              <a:buNone/>
            </a:pPr>
            <a:r>
              <a:rPr lang="fa-IR" sz="2400" dirty="0">
                <a:solidFill>
                  <a:srgbClr val="0070C0"/>
                </a:solidFill>
                <a:cs typeface="B Mitra" panose="00000400000000000000" pitchFamily="2" charset="-78"/>
              </a:rPr>
              <a:t>براي نگهداري،ترميم بافتها،سنتز سلولها و بافتهاي جديد مورد نياز است.</a:t>
            </a:r>
          </a:p>
          <a:p>
            <a:pPr algn="r" rtl="1" eaLnBrk="1" hangingPunct="1">
              <a:spcBef>
                <a:spcPct val="50000"/>
              </a:spcBef>
              <a:buClrTx/>
              <a:buFontTx/>
              <a:buNone/>
            </a:pPr>
            <a:r>
              <a:rPr lang="fa-IR" sz="2400" dirty="0">
                <a:solidFill>
                  <a:srgbClr val="0070C0"/>
                </a:solidFill>
                <a:cs typeface="B Mitra" panose="00000400000000000000" pitchFamily="2" charset="-78"/>
              </a:rPr>
              <a:t> تركيبي از پروتئين گياهي و حيواني مي تواند نياز بدن را براي رشد تامين كند و اسيدهاي آمينه ضروري را به بدن برساند. شير، گوشت،تخم مرغ و در ميان وعده نان و تخم مرغ،ساندويچ مرغ، كتلت،شير و كيك منابع پروتئين هستند.</a:t>
            </a:r>
            <a:endParaRPr lang="en-US" sz="2400" dirty="0">
              <a:solidFill>
                <a:srgbClr val="0070C0"/>
              </a:solidFill>
              <a:cs typeface="B Mitra" panose="00000400000000000000" pitchFamily="2" charset="-78"/>
            </a:endParaRPr>
          </a:p>
          <a:p>
            <a:pPr algn="ctr" eaLnBrk="1" hangingPunct="1">
              <a:spcBef>
                <a:spcPct val="50000"/>
              </a:spcBef>
              <a:buClrTx/>
              <a:buFontTx/>
              <a:buNone/>
            </a:pPr>
            <a:endParaRPr lang="en-US" dirty="0"/>
          </a:p>
          <a:p>
            <a:endParaRPr lang="en-US" dirty="0"/>
          </a:p>
        </p:txBody>
      </p:sp>
      <p:pic>
        <p:nvPicPr>
          <p:cNvPr id="2" name="Picture 1"/>
          <p:cNvPicPr>
            <a:picLocks noChangeAspect="1"/>
          </p:cNvPicPr>
          <p:nvPr/>
        </p:nvPicPr>
        <p:blipFill>
          <a:blip r:embed="rId2"/>
          <a:stretch>
            <a:fillRect/>
          </a:stretch>
        </p:blipFill>
        <p:spPr>
          <a:xfrm>
            <a:off x="2123728" y="4037131"/>
            <a:ext cx="2344197" cy="234419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algn="r" rtl="1"/>
            <a:r>
              <a:rPr lang="fa-IR" sz="4800" dirty="0" smtClean="0">
                <a:solidFill>
                  <a:srgbClr val="7030A0"/>
                </a:solidFill>
                <a:cs typeface="B Mitra" panose="00000400000000000000" pitchFamily="2" charset="-78"/>
              </a:rPr>
              <a:t>ویتامین ها </a:t>
            </a:r>
            <a:r>
              <a:rPr lang="fa-IR" sz="4800" dirty="0">
                <a:solidFill>
                  <a:srgbClr val="7030A0"/>
                </a:solidFill>
                <a:cs typeface="B Mitra" panose="00000400000000000000" pitchFamily="2" charset="-78"/>
              </a:rPr>
              <a:t>و </a:t>
            </a:r>
            <a:r>
              <a:rPr lang="fa-IR" sz="4800" dirty="0" smtClean="0">
                <a:solidFill>
                  <a:srgbClr val="7030A0"/>
                </a:solidFill>
                <a:cs typeface="B Mitra" panose="00000400000000000000" pitchFamily="2" charset="-78"/>
              </a:rPr>
              <a:t>املاح</a:t>
            </a:r>
            <a:endParaRPr lang="en-US" sz="4800" dirty="0">
              <a:solidFill>
                <a:srgbClr val="7030A0"/>
              </a:solidFill>
              <a:cs typeface="B Mitra" panose="00000400000000000000" pitchFamily="2" charset="-78"/>
            </a:endParaRPr>
          </a:p>
        </p:txBody>
      </p:sp>
      <p:sp>
        <p:nvSpPr>
          <p:cNvPr id="46083" name="Rectangle 3"/>
          <p:cNvSpPr>
            <a:spLocks noGrp="1" noChangeArrowheads="1"/>
          </p:cNvSpPr>
          <p:nvPr>
            <p:ph idx="1"/>
          </p:nvPr>
        </p:nvSpPr>
        <p:spPr/>
        <p:txBody>
          <a:bodyPr>
            <a:normAutofit/>
          </a:bodyPr>
          <a:lstStyle/>
          <a:p>
            <a:pPr algn="r" rtl="1"/>
            <a:r>
              <a:rPr lang="fa-IR" sz="2400" dirty="0">
                <a:solidFill>
                  <a:srgbClr val="0070C0"/>
                </a:solidFill>
                <a:cs typeface="B Mitra" panose="00000400000000000000" pitchFamily="2" charset="-78"/>
              </a:rPr>
              <a:t>در واکنش ها ی متابولیک نقش حیاتی دارند و از طریق برنامه ی غذایی روزانه باید به بدن برسند.نیاز به آن ها اغلب متناسب با انرژی دریافتی یا سایر مواد مغذی است.</a:t>
            </a:r>
          </a:p>
          <a:p>
            <a:pPr algn="r" rtl="1"/>
            <a:r>
              <a:rPr lang="fa-IR" sz="2400" dirty="0">
                <a:solidFill>
                  <a:srgbClr val="0070C0"/>
                </a:solidFill>
                <a:cs typeface="B Mitra" panose="00000400000000000000" pitchFamily="2" charset="-78"/>
              </a:rPr>
              <a:t>برخی از ویتامین ها و املاح در دوران رشد نقشی اساسی دارند که شایع ترین آن ها عبارتند از ویتامین ها ی </a:t>
            </a:r>
            <a:r>
              <a:rPr lang="en-US" sz="2400" dirty="0">
                <a:solidFill>
                  <a:srgbClr val="0070C0"/>
                </a:solidFill>
                <a:cs typeface="B Mitra" panose="00000400000000000000" pitchFamily="2" charset="-78"/>
              </a:rPr>
              <a:t>A </a:t>
            </a:r>
            <a:r>
              <a:rPr lang="fa-IR" sz="2400" dirty="0">
                <a:solidFill>
                  <a:srgbClr val="0070C0"/>
                </a:solidFill>
                <a:cs typeface="B Mitra" panose="00000400000000000000" pitchFamily="2" charset="-78"/>
              </a:rPr>
              <a:t> و </a:t>
            </a:r>
            <a:r>
              <a:rPr lang="en-US" sz="2400" dirty="0">
                <a:solidFill>
                  <a:srgbClr val="0070C0"/>
                </a:solidFill>
                <a:cs typeface="B Mitra" panose="00000400000000000000" pitchFamily="2" charset="-78"/>
              </a:rPr>
              <a:t>D </a:t>
            </a:r>
            <a:r>
              <a:rPr lang="fa-IR" sz="2400" dirty="0">
                <a:solidFill>
                  <a:srgbClr val="0070C0"/>
                </a:solidFill>
                <a:cs typeface="B Mitra" panose="00000400000000000000" pitchFamily="2" charset="-78"/>
              </a:rPr>
              <a:t> و املاح ید،آهن و کلسیم.</a:t>
            </a:r>
            <a:endParaRPr lang="en-US" sz="2400" dirty="0">
              <a:solidFill>
                <a:srgbClr val="0070C0"/>
              </a:solidFill>
              <a:cs typeface="B Mitra" panose="00000400000000000000" pitchFamily="2" charset="-78"/>
            </a:endParaRPr>
          </a:p>
        </p:txBody>
      </p:sp>
      <p:pic>
        <p:nvPicPr>
          <p:cNvPr id="2" name="Picture 1"/>
          <p:cNvPicPr>
            <a:picLocks noChangeAspect="1"/>
          </p:cNvPicPr>
          <p:nvPr/>
        </p:nvPicPr>
        <p:blipFill>
          <a:blip r:embed="rId2"/>
          <a:stretch>
            <a:fillRect/>
          </a:stretch>
        </p:blipFill>
        <p:spPr>
          <a:xfrm>
            <a:off x="3563888" y="4509120"/>
            <a:ext cx="2524125" cy="18097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lgn="r" rtl="1"/>
            <a:r>
              <a:rPr lang="fa-IR" sz="4800" dirty="0" smtClean="0">
                <a:solidFill>
                  <a:srgbClr val="7030A0"/>
                </a:solidFill>
                <a:cs typeface="B Mitra" panose="00000400000000000000" pitchFamily="2" charset="-78"/>
              </a:rPr>
              <a:t>ویتامین</a:t>
            </a:r>
            <a:r>
              <a:rPr lang="en-US" sz="4800" dirty="0" smtClean="0">
                <a:solidFill>
                  <a:srgbClr val="7030A0"/>
                </a:solidFill>
                <a:cs typeface="B Mitra" panose="00000400000000000000" pitchFamily="2" charset="-78"/>
              </a:rPr>
              <a:t>D</a:t>
            </a:r>
            <a:endParaRPr lang="en-US" sz="4800" dirty="0">
              <a:solidFill>
                <a:srgbClr val="7030A0"/>
              </a:solidFill>
              <a:cs typeface="B Mitra" panose="00000400000000000000" pitchFamily="2" charset="-78"/>
            </a:endParaRPr>
          </a:p>
        </p:txBody>
      </p:sp>
      <p:sp>
        <p:nvSpPr>
          <p:cNvPr id="47107" name="Rectangle 3"/>
          <p:cNvSpPr>
            <a:spLocks noGrp="1" noChangeArrowheads="1"/>
          </p:cNvSpPr>
          <p:nvPr>
            <p:ph idx="1"/>
          </p:nvPr>
        </p:nvSpPr>
        <p:spPr>
          <a:xfrm>
            <a:off x="1942415" y="1772816"/>
            <a:ext cx="6591985" cy="3777622"/>
          </a:xfrm>
        </p:spPr>
        <p:txBody>
          <a:bodyPr/>
          <a:lstStyle/>
          <a:p>
            <a:pPr algn="r" rtl="1" eaLnBrk="1" hangingPunct="1">
              <a:spcBef>
                <a:spcPct val="50000"/>
              </a:spcBef>
              <a:buClrTx/>
              <a:buFont typeface="Wingdings" panose="05000000000000000000" pitchFamily="2" charset="2"/>
              <a:buChar char="v"/>
            </a:pPr>
            <a:r>
              <a:rPr lang="fa-IR" sz="2400" dirty="0">
                <a:solidFill>
                  <a:srgbClr val="0070C0"/>
                </a:solidFill>
                <a:cs typeface="B Mitra" panose="00000400000000000000" pitchFamily="2" charset="-78"/>
              </a:rPr>
              <a:t>در تنظيم جذب و متابولیسم كلسيم در استخوانها نقش دارد.</a:t>
            </a:r>
          </a:p>
          <a:p>
            <a:pPr algn="r" rtl="1" eaLnBrk="1" hangingPunct="1">
              <a:spcBef>
                <a:spcPct val="50000"/>
              </a:spcBef>
              <a:buClrTx/>
              <a:buFont typeface="Wingdings" panose="05000000000000000000" pitchFamily="2" charset="2"/>
              <a:buChar char="v"/>
            </a:pPr>
            <a:r>
              <a:rPr lang="fa-IR" sz="2400" dirty="0">
                <a:solidFill>
                  <a:srgbClr val="0070C0"/>
                </a:solidFill>
                <a:cs typeface="B Mitra" panose="00000400000000000000" pitchFamily="2" charset="-78"/>
              </a:rPr>
              <a:t> مهمترين منبع آن نور مستقيم آفتاب مي باشد.</a:t>
            </a:r>
          </a:p>
          <a:p>
            <a:pPr algn="r" rtl="1" eaLnBrk="1" hangingPunct="1">
              <a:spcBef>
                <a:spcPct val="50000"/>
              </a:spcBef>
              <a:buClrTx/>
              <a:buFont typeface="Wingdings" panose="05000000000000000000" pitchFamily="2" charset="2"/>
              <a:buChar char="v"/>
            </a:pPr>
            <a:r>
              <a:rPr lang="fa-IR" sz="2400" dirty="0">
                <a:solidFill>
                  <a:srgbClr val="0070C0"/>
                </a:solidFill>
                <a:cs typeface="B Mitra" panose="00000400000000000000" pitchFamily="2" charset="-78"/>
              </a:rPr>
              <a:t>با توجه به این که دانش آموزان در سنین رشد هستندکمبود این ویتامین رشد استخوانی آنها را مختل میکند</a:t>
            </a:r>
          </a:p>
          <a:p>
            <a:pPr algn="r" rtl="1" eaLnBrk="1" hangingPunct="1">
              <a:spcBef>
                <a:spcPct val="50000"/>
              </a:spcBef>
              <a:buClrTx/>
              <a:buFont typeface="Wingdings" panose="05000000000000000000" pitchFamily="2" charset="2"/>
              <a:buChar char="v"/>
            </a:pPr>
            <a:r>
              <a:rPr lang="fa-IR" sz="2400" dirty="0">
                <a:solidFill>
                  <a:srgbClr val="0070C0"/>
                </a:solidFill>
                <a:cs typeface="B Mitra" panose="00000400000000000000" pitchFamily="2" charset="-78"/>
              </a:rPr>
              <a:t>تشویق دانش آموزان به ورزش و بازی در فضای باز باعث تامین این ویتامین میشود</a:t>
            </a:r>
            <a:endParaRPr lang="en-US" sz="2400" dirty="0">
              <a:solidFill>
                <a:srgbClr val="0070C0"/>
              </a:solidFill>
              <a:cs typeface="B Mitra" panose="00000400000000000000" pitchFamily="2" charset="-78"/>
            </a:endParaRPr>
          </a:p>
          <a:p>
            <a:pPr algn="r" rtl="1"/>
            <a:endParaRPr lang="en-US" dirty="0"/>
          </a:p>
        </p:txBody>
      </p:sp>
      <p:pic>
        <p:nvPicPr>
          <p:cNvPr id="3" name="Picture 2"/>
          <p:cNvPicPr>
            <a:picLocks noChangeAspect="1"/>
          </p:cNvPicPr>
          <p:nvPr/>
        </p:nvPicPr>
        <p:blipFill>
          <a:blip r:embed="rId2"/>
          <a:stretch>
            <a:fillRect/>
          </a:stretch>
        </p:blipFill>
        <p:spPr>
          <a:xfrm>
            <a:off x="1475656" y="273955"/>
            <a:ext cx="2314575" cy="1981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lgn="r"/>
            <a:r>
              <a:rPr lang="fa-IR" sz="4400" dirty="0" smtClean="0">
                <a:solidFill>
                  <a:srgbClr val="7030A0"/>
                </a:solidFill>
                <a:cs typeface="B Mitra" panose="00000400000000000000" pitchFamily="2" charset="-78"/>
              </a:rPr>
              <a:t>آهن</a:t>
            </a:r>
            <a:endParaRPr lang="en-US" sz="4400" dirty="0">
              <a:solidFill>
                <a:srgbClr val="7030A0"/>
              </a:solidFill>
              <a:cs typeface="B Mitra" panose="00000400000000000000" pitchFamily="2" charset="-78"/>
            </a:endParaRPr>
          </a:p>
        </p:txBody>
      </p:sp>
      <p:sp>
        <p:nvSpPr>
          <p:cNvPr id="48131" name="Rectangle 3"/>
          <p:cNvSpPr>
            <a:spLocks noGrp="1" noChangeArrowheads="1"/>
          </p:cNvSpPr>
          <p:nvPr>
            <p:ph idx="1"/>
          </p:nvPr>
        </p:nvSpPr>
        <p:spPr/>
        <p:txBody>
          <a:bodyPr/>
          <a:lstStyle/>
          <a:p>
            <a:pPr algn="r" rtl="1" eaLnBrk="1" hangingPunct="1">
              <a:lnSpc>
                <a:spcPct val="90000"/>
              </a:lnSpc>
              <a:spcBef>
                <a:spcPct val="50000"/>
              </a:spcBef>
              <a:buClrTx/>
              <a:buFont typeface="Wingdings" panose="05000000000000000000" pitchFamily="2" charset="2"/>
              <a:buChar char="v"/>
            </a:pPr>
            <a:r>
              <a:rPr lang="fa-IR" sz="2400" dirty="0">
                <a:solidFill>
                  <a:schemeClr val="tx2"/>
                </a:solidFill>
                <a:cs typeface="B Mitra" panose="00000400000000000000" pitchFamily="2" charset="-78"/>
              </a:rPr>
              <a:t>مقدار مورد نياز به سرعت رشد،ذخايرآهن بدن و قابليت جذب آن از منابع غذايي بستگي دارد.نیاز به آهن در دوران رشد افزایش می یابد آهن روزانه مورد نياز يك كودك10 ساله به اندازه يك مرد بالغ است. بهترين نوع آهن قابل جذب در گوشت،مرغ،جگر مي باشد.منابع ديگر : حبوبات،غلات،سبزيجات و زرده تخم مرغ</a:t>
            </a:r>
            <a:endParaRPr lang="en-US" sz="2400" dirty="0">
              <a:solidFill>
                <a:srgbClr val="0000FF"/>
              </a:solidFill>
              <a:cs typeface="B Mitra" panose="00000400000000000000" pitchFamily="2" charset="-78"/>
            </a:endParaRPr>
          </a:p>
          <a:p>
            <a:pPr algn="r" rtl="1" eaLnBrk="1" hangingPunct="1">
              <a:lnSpc>
                <a:spcPct val="90000"/>
              </a:lnSpc>
              <a:spcBef>
                <a:spcPct val="50000"/>
              </a:spcBef>
              <a:buClrTx/>
              <a:buFontTx/>
              <a:buNone/>
            </a:pPr>
            <a:r>
              <a:rPr lang="fa-IR" sz="2400" dirty="0">
                <a:solidFill>
                  <a:srgbClr val="0000FF"/>
                </a:solidFill>
                <a:cs typeface="B Mitra" panose="00000400000000000000" pitchFamily="2" charset="-78"/>
              </a:rPr>
              <a:t>براي افزايش قابليت جذب آهن موجود در منابع گياهي بهتر است همراه آنها منابع ويتامين </a:t>
            </a:r>
            <a:r>
              <a:rPr lang="en-US" sz="2400" dirty="0">
                <a:solidFill>
                  <a:srgbClr val="0000FF"/>
                </a:solidFill>
                <a:cs typeface="B Mitra" panose="00000400000000000000" pitchFamily="2" charset="-78"/>
              </a:rPr>
              <a:t>C</a:t>
            </a:r>
            <a:r>
              <a:rPr lang="fa-IR" sz="2400" dirty="0">
                <a:solidFill>
                  <a:srgbClr val="0000FF"/>
                </a:solidFill>
                <a:cs typeface="B Mitra" panose="00000400000000000000" pitchFamily="2" charset="-78"/>
              </a:rPr>
              <a:t> مصرف كرد،مانند:ميوه يا آبميوه يا سالاد همراه غذا</a:t>
            </a:r>
            <a:endParaRPr lang="en-US" sz="2400" dirty="0">
              <a:solidFill>
                <a:srgbClr val="0000FF"/>
              </a:solidFill>
              <a:cs typeface="B Mitra" panose="00000400000000000000" pitchFamily="2" charset="-78"/>
            </a:endParaRPr>
          </a:p>
          <a:p>
            <a:pPr>
              <a:lnSpc>
                <a:spcPct val="90000"/>
              </a:lnSpc>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2195736" y="1485900"/>
            <a:ext cx="673236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a-IR" sz="2400" b="1" dirty="0">
                <a:solidFill>
                  <a:srgbClr val="7030A0"/>
                </a:solidFill>
                <a:cs typeface="B Mitra" panose="00000400000000000000" pitchFamily="2" charset="-78"/>
              </a:rPr>
              <a:t>كم خوني فقر آهن و اثر آن بر قدرت </a:t>
            </a:r>
            <a:r>
              <a:rPr lang="fa-IR" sz="2400" b="1" dirty="0" smtClean="0">
                <a:solidFill>
                  <a:srgbClr val="7030A0"/>
                </a:solidFill>
                <a:cs typeface="B Mitra" panose="00000400000000000000" pitchFamily="2" charset="-78"/>
              </a:rPr>
              <a:t>يادگيري</a:t>
            </a:r>
          </a:p>
          <a:p>
            <a:pPr algn="ctr" eaLnBrk="1" hangingPunct="1">
              <a:spcBef>
                <a:spcPct val="50000"/>
              </a:spcBef>
            </a:pPr>
            <a:endParaRPr lang="fa-IR" sz="2400" b="1" dirty="0">
              <a:solidFill>
                <a:srgbClr val="7030A0"/>
              </a:solidFill>
              <a:cs typeface="B Mitra" panose="00000400000000000000" pitchFamily="2" charset="-78"/>
            </a:endParaRPr>
          </a:p>
          <a:p>
            <a:pPr algn="ctr" eaLnBrk="1" hangingPunct="1">
              <a:spcBef>
                <a:spcPct val="50000"/>
              </a:spcBef>
              <a:buFont typeface="Wingdings" panose="05000000000000000000" pitchFamily="2" charset="2"/>
              <a:buChar char="v"/>
            </a:pPr>
            <a:r>
              <a:rPr lang="fa-IR" sz="2000" dirty="0">
                <a:solidFill>
                  <a:srgbClr val="0000FF"/>
                </a:solidFill>
                <a:cs typeface="B Mitra" panose="00000400000000000000" pitchFamily="2" charset="-78"/>
              </a:rPr>
              <a:t> كودكان در سنين مدرسه خصوصا اگر متعلق به خانواده هايي   كه از نظر اقتصادي،اجتماعي در سطح پاييني هستند، باشند،به درجاتي از فقر آهن و كم خوني ناشي از آن مبتلا مي شوند.</a:t>
            </a:r>
          </a:p>
          <a:p>
            <a:pPr algn="ctr" eaLnBrk="1" hangingPunct="1">
              <a:spcBef>
                <a:spcPct val="50000"/>
              </a:spcBef>
              <a:buFont typeface="Wingdings" panose="05000000000000000000" pitchFamily="2" charset="2"/>
              <a:buChar char="v"/>
            </a:pPr>
            <a:r>
              <a:rPr lang="fa-IR" sz="2000" dirty="0">
                <a:solidFill>
                  <a:srgbClr val="0000FF"/>
                </a:solidFill>
                <a:cs typeface="B Mitra" panose="00000400000000000000" pitchFamily="2" charset="-78"/>
              </a:rPr>
              <a:t> علائم فقرآهن: بي تفاوتي،خستگي،بي حسي،كاهش </a:t>
            </a:r>
            <a:r>
              <a:rPr lang="fa-IR" sz="2000" dirty="0" smtClean="0">
                <a:solidFill>
                  <a:srgbClr val="0000FF"/>
                </a:solidFill>
                <a:cs typeface="B Mitra" panose="00000400000000000000" pitchFamily="2" charset="-78"/>
              </a:rPr>
              <a:t>قدرت </a:t>
            </a:r>
            <a:r>
              <a:rPr lang="fa-IR" sz="2000" dirty="0">
                <a:solidFill>
                  <a:srgbClr val="0000FF"/>
                </a:solidFill>
                <a:cs typeface="B Mitra" panose="00000400000000000000" pitchFamily="2" charset="-78"/>
              </a:rPr>
              <a:t>يادگيري،عدم تمايل به فعاليت هاي فيزيكي و ورزش</a:t>
            </a:r>
            <a:endParaRPr lang="en-US" sz="2000" dirty="0">
              <a:solidFill>
                <a:srgbClr val="0000FF"/>
              </a:solidFill>
              <a:cs typeface="B Mitra"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wedge">
                                      <p:cBhvr>
                                        <p:cTn id="7" dur="20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448</TotalTime>
  <Words>1203</Words>
  <Application>Microsoft Office PowerPoint</Application>
  <PresentationFormat>On-screen Show (4:3)</PresentationFormat>
  <Paragraphs>73</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 Jadid</vt:lpstr>
      <vt:lpstr>B Mitra</vt:lpstr>
      <vt:lpstr>Calibri</vt:lpstr>
      <vt:lpstr>Century Gothic</vt:lpstr>
      <vt:lpstr>Tahoma</vt:lpstr>
      <vt:lpstr>Wingdings</vt:lpstr>
      <vt:lpstr>Wingdings 3</vt:lpstr>
      <vt:lpstr>Wisp</vt:lpstr>
      <vt:lpstr>تغذیه در دانش آموزان </vt:lpstr>
      <vt:lpstr>توجه به رشد و تغذيه در سنين مدرسه</vt:lpstr>
      <vt:lpstr>کليد هاي تغذيه دانش آموزان</vt:lpstr>
      <vt:lpstr>انرژی</vt:lpstr>
      <vt:lpstr>پروتئین</vt:lpstr>
      <vt:lpstr>ویتامین ها و املاح</vt:lpstr>
      <vt:lpstr>ویتامینD</vt:lpstr>
      <vt:lpstr>آهن</vt:lpstr>
      <vt:lpstr>PowerPoint Presentation</vt:lpstr>
      <vt:lpstr>کلسیم</vt:lpstr>
      <vt:lpstr>PowerPoint Presentation</vt:lpstr>
      <vt:lpstr>PowerPoint Presentation</vt:lpstr>
      <vt:lpstr>PowerPoint Presentation</vt:lpstr>
      <vt:lpstr>PowerPoint Presentation</vt:lpstr>
      <vt:lpstr>والدین گرامی لطفا</vt:lpstr>
      <vt:lpstr>PowerPoint Presentation</vt:lpstr>
    </vt:vector>
  </TitlesOfParts>
  <Company>MRTsoft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fariborz</dc:creator>
  <cp:lastModifiedBy>Azita Ejlali</cp:lastModifiedBy>
  <cp:revision>61</cp:revision>
  <dcterms:created xsi:type="dcterms:W3CDTF">2007-09-08T16:49:19Z</dcterms:created>
  <dcterms:modified xsi:type="dcterms:W3CDTF">2020-11-01T09:10:35Z</dcterms:modified>
</cp:coreProperties>
</file>